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2"/>
  </p:notesMasterIdLst>
  <p:sldIdLst>
    <p:sldId id="284" r:id="rId2"/>
    <p:sldId id="288" r:id="rId3"/>
    <p:sldId id="289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18" r:id="rId15"/>
    <p:sldId id="300" r:id="rId16"/>
    <p:sldId id="315" r:id="rId17"/>
    <p:sldId id="303" r:id="rId18"/>
    <p:sldId id="304" r:id="rId19"/>
    <p:sldId id="308" r:id="rId20"/>
    <p:sldId id="305" r:id="rId21"/>
    <p:sldId id="306" r:id="rId22"/>
    <p:sldId id="307" r:id="rId23"/>
    <p:sldId id="309" r:id="rId24"/>
    <p:sldId id="314" r:id="rId25"/>
    <p:sldId id="310" r:id="rId26"/>
    <p:sldId id="313" r:id="rId27"/>
    <p:sldId id="316" r:id="rId28"/>
    <p:sldId id="317" r:id="rId29"/>
    <p:sldId id="311" r:id="rId30"/>
    <p:sldId id="312" r:id="rId3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Stile con tema 2 - Color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Stile con tema 2 - Colore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Stile con tema 2 - Colore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Stile con tema 2 - Colore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Stile con tema 2 - Colore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Stile con tema 1 - Colore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Stile chi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Stile medio 4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E8B1032C-EA38-4F05-BA0D-38AFFFC7BED3}" styleName="Stile chiaro 3 - Colore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36"/>
    <p:restoredTop sz="94690"/>
  </p:normalViewPr>
  <p:slideViewPr>
    <p:cSldViewPr snapToGrid="0">
      <p:cViewPr varScale="1">
        <p:scale>
          <a:sx n="151" d="100"/>
          <a:sy n="151" d="100"/>
        </p:scale>
        <p:origin x="13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1C5785-5EF8-1545-8A0D-D558486EDD07}" type="datetimeFigureOut">
              <a:rPr lang="it-IT" smtClean="0"/>
              <a:t>24/07/24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FA704F-003F-0448-B5C8-BB195F253D6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0988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A704F-003F-0448-B5C8-BB195F253D64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5320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0FBC92-E139-40E2-5948-23A85BD0E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6AD66C9-6089-8453-3888-AF1EED7FB3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7002054-4AA6-E37D-CFE2-B7D7756DD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F0E27-BDA4-C243-9EC6-1EF09CAE38ED}" type="datetime1">
              <a:rPr lang="it-IT" smtClean="0"/>
              <a:t>24/07/24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94818C0-9D4D-EBA5-3210-777087B0D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CEDB4FD-5F07-D4C3-F895-86C55B026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64828-382C-5E41-A923-946A6BD5A5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8988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CEB090-28E7-56B0-B72E-C61708A0C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BA33AA5-5101-5C5F-B534-323590251D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DCB158-DF3D-51C7-C209-626454A0B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CE271-B506-454D-A4ED-0AD133C39CCA}" type="datetime1">
              <a:rPr lang="it-IT" smtClean="0"/>
              <a:t>24/07/24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3EC5855-067C-110E-AD9F-D5C0073C7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B7C198-F95C-915E-9C48-2429421D1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64828-382C-5E41-A923-946A6BD5A5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691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28345CF-5690-E4CE-D552-4D19404180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1154A00-33C7-07B2-90EF-85FC840BE5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8C1E364-8BF4-A3FB-2783-3BD5CC574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4F307-460E-4B49-902C-30261653A40D}" type="datetime1">
              <a:rPr lang="it-IT" smtClean="0"/>
              <a:t>24/07/24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7841CF-CCD1-5C84-7223-C46BA432B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50EEA4-86AD-3E68-5A7F-3CFB04CB1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64828-382C-5E41-A923-946A6BD5A5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4057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65E7A6-A976-F47E-07FE-F254C6843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0FBDBB-C42A-2335-3255-5F7A60C3E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B08F8BB-342F-5C66-7254-2766D02F1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10D0A-D2D7-A346-ABFF-774A9A067F95}" type="datetime1">
              <a:rPr lang="it-IT" smtClean="0"/>
              <a:t>24/07/24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E60A147-8FE6-39C4-1515-AFC801339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CEBACE-021B-67E4-E62D-8A48CDAA5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64828-382C-5E41-A923-946A6BD5A5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3801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56CCD6-C96A-C162-BCE6-C0A3EC4FA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51F60E7-FDBE-5625-12BE-8C8E200E1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3C5B6FD-3A2F-E439-6A2F-31A10192D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36579-9BF0-434C-9B00-A3794737E7F9}" type="datetime1">
              <a:rPr lang="it-IT" smtClean="0"/>
              <a:t>24/07/24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CA1DA51-D63E-2F71-8BBD-4039414D4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B386296-D8C4-7060-8BD6-92ACAD81D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64828-382C-5E41-A923-946A6BD5A5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4863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1AC248-7A49-29A3-BAE1-9B45939EB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27422C-B4BE-47AA-AB93-7A76245658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46107A6-B1A1-3D07-45BB-F1FC9B4BB0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E99D294-2BFB-A7D3-8340-7AF58F278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3083C-5234-B549-A5D1-89157282D6DD}" type="datetime1">
              <a:rPr lang="it-IT" smtClean="0"/>
              <a:t>24/07/24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E9DC1A7-AEE3-4444-A9AC-C8C44E48C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3C2C81C-7806-9FA1-CB8D-C1DC9CBF7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64828-382C-5E41-A923-946A6BD5A5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6600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A372AA-C74F-6B64-DB13-95B3AC380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BC49666-9DFB-1E34-E035-83311B269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2185B02-B178-E127-EC6A-489E0A3C7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6426AEC-3E16-F778-29A6-F2C7F72F8F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B6B6ADB-F323-98C5-DA8D-CBAB2F7A17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1C59D59-0E1D-77F2-AA32-2DA5171A8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7127B-4A3E-B74B-B535-8DDB9B66604B}" type="datetime1">
              <a:rPr lang="it-IT" smtClean="0"/>
              <a:t>24/07/24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2E7F5C0B-CA8C-6C00-3275-59A32CED8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86E6836-8B8B-ED67-3A67-9C1425B23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64828-382C-5E41-A923-946A6BD5A5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861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DC3D8E-5ED3-106B-B3DA-F2099F495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FB15B88-995A-E71D-BF13-0D73EF81C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AC993-693F-BC4F-AEA2-1FB85C34DCB0}" type="datetime1">
              <a:rPr lang="it-IT" smtClean="0"/>
              <a:t>24/07/24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E2ED870-5EDB-052C-5E9D-FEC5CAD71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8958EAE-631B-2B4A-9C9B-3D7E4A336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64828-382C-5E41-A923-946A6BD5A5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2095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EC4BD90-86D5-1360-F3E7-8A7B77B95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EBF1-0319-1C45-96ED-CD3923DD5F84}" type="datetime1">
              <a:rPr lang="it-IT" smtClean="0"/>
              <a:t>24/07/24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C900109-A61B-F487-C8CE-178987F26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4A7D14D-B96A-D8B3-38C5-A4865A20A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64828-382C-5E41-A923-946A6BD5A5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6808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3BEB51-2AB8-13E8-6BAC-33E462D3D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5F26C9E-4F15-3BB7-CA4B-6D7B578DC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910666D-89D4-92E7-4217-8E52083126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5417C6C-974B-D6CC-466C-EC6B84C98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39F56-E3E9-8946-B0CF-BBF53E842450}" type="datetime1">
              <a:rPr lang="it-IT" smtClean="0"/>
              <a:t>24/07/24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77D97A0-F941-43FE-9399-10DCC3283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89B940A-3C33-5EFD-6FF9-5D768C9C2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64828-382C-5E41-A923-946A6BD5A5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7044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96F527-42E5-BB66-79F6-ED7A76D47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6439319-D7CC-04B5-E5B9-A9AFBAFD96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0A4A641-7B15-ADD0-82B1-A57849BC9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496B46C-D658-9B10-E689-F2EDC02CA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CBC94-5F18-AD49-871F-157ED0BEE473}" type="datetime1">
              <a:rPr lang="it-IT" smtClean="0"/>
              <a:t>24/07/24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877DFBA-3989-657A-4DCC-D99F64DFD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B286F45-5AF3-D122-2EF7-4A869662D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64828-382C-5E41-A923-946A6BD5A5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5414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311CD3F-6E11-7FDD-6079-8F5CA3EA4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EF0D642-4A54-5358-E714-45132C2F2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179EF0C-C4B3-C2AC-00BE-D065F614F8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FFB378-001B-E643-94DA-3DB2E175D79E}" type="datetime1">
              <a:rPr lang="it-IT" smtClean="0"/>
              <a:t>24/07/24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0F53E3B-B539-A40C-706D-0BC495893F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5620088-74D9-622C-0853-48BEFC1EAA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464828-382C-5E41-A923-946A6BD5A5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0366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51E9E696-D311-C6B9-F346-4E7290632C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58281" y="184057"/>
            <a:ext cx="6075429" cy="430465"/>
          </a:xfrm>
        </p:spPr>
        <p:txBody>
          <a:bodyPr>
            <a:noAutofit/>
          </a:bodyPr>
          <a:lstStyle/>
          <a:p>
            <a:r>
              <a:rPr lang="it-IT" dirty="0"/>
              <a:t>Corso di Elettronica di Potenza e di Controllo</a:t>
            </a:r>
          </a:p>
        </p:txBody>
      </p:sp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72E1B4BB-B3BA-EC6D-3A8F-AA482DA57B49}"/>
              </a:ext>
            </a:extLst>
          </p:cNvPr>
          <p:cNvCxnSpPr>
            <a:cxnSpLocks/>
          </p:cNvCxnSpPr>
          <p:nvPr/>
        </p:nvCxnSpPr>
        <p:spPr>
          <a:xfrm>
            <a:off x="356616" y="726948"/>
            <a:ext cx="11478768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ttore 1 9">
            <a:extLst>
              <a:ext uri="{FF2B5EF4-FFF2-40B4-BE49-F238E27FC236}">
                <a16:creationId xmlns:a16="http://schemas.microsoft.com/office/drawing/2014/main" id="{1680F5F1-9137-26DE-46E2-0C174A479E0A}"/>
              </a:ext>
            </a:extLst>
          </p:cNvPr>
          <p:cNvCxnSpPr/>
          <p:nvPr/>
        </p:nvCxnSpPr>
        <p:spPr>
          <a:xfrm>
            <a:off x="356616" y="6173724"/>
            <a:ext cx="11478768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Sottotitolo 2">
            <a:extLst>
              <a:ext uri="{FF2B5EF4-FFF2-40B4-BE49-F238E27FC236}">
                <a16:creationId xmlns:a16="http://schemas.microsoft.com/office/drawing/2014/main" id="{B218952F-AAEE-437F-668A-4402516F1C1B}"/>
              </a:ext>
            </a:extLst>
          </p:cNvPr>
          <p:cNvSpPr txBox="1">
            <a:spLocks/>
          </p:cNvSpPr>
          <p:nvPr/>
        </p:nvSpPr>
        <p:spPr>
          <a:xfrm>
            <a:off x="4725924" y="6286151"/>
            <a:ext cx="2740152" cy="430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Alessio Manuelli</a:t>
            </a:r>
          </a:p>
        </p:txBody>
      </p:sp>
      <p:sp>
        <p:nvSpPr>
          <p:cNvPr id="12" name="Sottotitolo 2">
            <a:extLst>
              <a:ext uri="{FF2B5EF4-FFF2-40B4-BE49-F238E27FC236}">
                <a16:creationId xmlns:a16="http://schemas.microsoft.com/office/drawing/2014/main" id="{7E0D57D4-7B9D-868B-6403-118DAF568759}"/>
              </a:ext>
            </a:extLst>
          </p:cNvPr>
          <p:cNvSpPr txBox="1">
            <a:spLocks/>
          </p:cNvSpPr>
          <p:nvPr/>
        </p:nvSpPr>
        <p:spPr>
          <a:xfrm>
            <a:off x="1910713" y="3863665"/>
            <a:ext cx="8370573" cy="16982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4800" b="1" dirty="0"/>
              <a:t>Progettazione di un convertitore DC-DC di tipo Buck-Boost</a:t>
            </a:r>
          </a:p>
        </p:txBody>
      </p:sp>
      <p:pic>
        <p:nvPicPr>
          <p:cNvPr id="2" name="Picture 2" descr="Università di Pisa Logo PNG Vector (EPS) Free Download">
            <a:extLst>
              <a:ext uri="{FF2B5EF4-FFF2-40B4-BE49-F238E27FC236}">
                <a16:creationId xmlns:a16="http://schemas.microsoft.com/office/drawing/2014/main" id="{1D8B24CE-7A91-0C66-F589-EDBB17C5A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713" y="1371047"/>
            <a:ext cx="2756567" cy="177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817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61FB5891-17EF-E120-E04D-613049753469}"/>
              </a:ext>
            </a:extLst>
          </p:cNvPr>
          <p:cNvCxnSpPr/>
          <p:nvPr/>
        </p:nvCxnSpPr>
        <p:spPr>
          <a:xfrm>
            <a:off x="356616" y="6173724"/>
            <a:ext cx="11478768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80B816F-8C9C-1E8B-19D4-B830C6ACF668}"/>
              </a:ext>
            </a:extLst>
          </p:cNvPr>
          <p:cNvSpPr txBox="1"/>
          <p:nvPr/>
        </p:nvSpPr>
        <p:spPr>
          <a:xfrm>
            <a:off x="356616" y="6309360"/>
            <a:ext cx="221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Buck-Boost C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670BD121-8F16-91BF-0251-84197F021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3656" y="6313567"/>
            <a:ext cx="871728" cy="365125"/>
          </a:xfrm>
        </p:spPr>
        <p:txBody>
          <a:bodyPr/>
          <a:lstStyle/>
          <a:p>
            <a:fld id="{CD464828-382C-5E41-A923-946A6BD5A57D}" type="slidenum">
              <a:rPr lang="it-IT" sz="1800" smtClean="0">
                <a:solidFill>
                  <a:schemeClr val="tx1"/>
                </a:solidFill>
              </a:rPr>
              <a:t>10</a:t>
            </a:fld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50416AD-BB5A-0B33-98C8-D5E3483E1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520161"/>
            <a:ext cx="10515600" cy="803715"/>
          </a:xfrm>
        </p:spPr>
        <p:txBody>
          <a:bodyPr>
            <a:normAutofit/>
          </a:bodyPr>
          <a:lstStyle/>
          <a:p>
            <a:r>
              <a:rPr lang="it-IT" sz="3600" b="1" dirty="0"/>
              <a:t>Stima dell’efficienza e della potenza persa</a:t>
            </a:r>
            <a:endParaRPr lang="it-IT" sz="36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5F1F6F1-DEF9-D2FA-421E-9ED3CA29D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41" y="1290422"/>
            <a:ext cx="3566897" cy="359105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C4ECE973-C087-51EC-D73F-F23F3D3DD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520" y="1290422"/>
            <a:ext cx="3329452" cy="3591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E35D2069-6FB4-38F6-C88C-43B549985ECB}"/>
                  </a:ext>
                </a:extLst>
              </p:cNvPr>
              <p:cNvSpPr txBox="1"/>
              <p:nvPr/>
            </p:nvSpPr>
            <p:spPr>
              <a:xfrm>
                <a:off x="1527540" y="4964760"/>
                <a:ext cx="1682497" cy="1162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it-IT" sz="16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LOSS</a:t>
                </a:r>
                <a:r>
                  <a:rPr lang="it-IT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0.0994 </a:t>
                </a:r>
                <a:r>
                  <a:rPr lang="it-IT" sz="16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:endParaRPr lang="it-IT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6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η</m:t>
                    </m:r>
                    <m:r>
                      <a:rPr lang="it-IT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=83.42 %</m:t>
                    </m:r>
                  </m:oMath>
                </a14:m>
                <a:r>
                  <a:rPr lang="it-IT" sz="1600" b="0" dirty="0"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it-IT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 = 0.5218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E35D2069-6FB4-38F6-C88C-43B549985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540" y="4964760"/>
                <a:ext cx="1682497" cy="1162626"/>
              </a:xfrm>
              <a:prstGeom prst="rect">
                <a:avLst/>
              </a:prstGeom>
              <a:blipFill>
                <a:blip r:embed="rId4"/>
                <a:stretch>
                  <a:fillRect l="-2256" r="-1504" b="-537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13AC798-DFDD-45FD-6915-4286965EBC8F}"/>
                  </a:ext>
                </a:extLst>
              </p:cNvPr>
              <p:cNvSpPr txBox="1"/>
              <p:nvPr/>
            </p:nvSpPr>
            <p:spPr>
              <a:xfrm>
                <a:off x="5218997" y="4881474"/>
                <a:ext cx="1682497" cy="1162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it-IT" sz="16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LOSS</a:t>
                </a:r>
                <a:r>
                  <a:rPr lang="it-IT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11.4 </a:t>
                </a:r>
                <a:r>
                  <a:rPr lang="it-IT" sz="16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:endParaRPr lang="it-IT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6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η</m:t>
                    </m:r>
                    <m:r>
                      <a:rPr lang="it-IT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=81.43 %</m:t>
                    </m:r>
                  </m:oMath>
                </a14:m>
                <a:r>
                  <a:rPr lang="it-IT" sz="1600" b="0" dirty="0"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it-IT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 = 0.5548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13AC798-DFDD-45FD-6915-4286965EB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997" y="4881474"/>
                <a:ext cx="1682497" cy="1162626"/>
              </a:xfrm>
              <a:prstGeom prst="rect">
                <a:avLst/>
              </a:prstGeom>
              <a:blipFill>
                <a:blip r:embed="rId5"/>
                <a:stretch>
                  <a:fillRect l="-1493" b="-543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magine 9">
            <a:extLst>
              <a:ext uri="{FF2B5EF4-FFF2-40B4-BE49-F238E27FC236}">
                <a16:creationId xmlns:a16="http://schemas.microsoft.com/office/drawing/2014/main" id="{0D7BFA0E-6E2B-CB31-EA19-AEF0D8274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8674" y="2106639"/>
            <a:ext cx="2744186" cy="2216674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837EC99-78C0-D6BB-4437-A70F1FE398FE}"/>
              </a:ext>
            </a:extLst>
          </p:cNvPr>
          <p:cNvSpPr txBox="1"/>
          <p:nvPr/>
        </p:nvSpPr>
        <p:spPr>
          <a:xfrm>
            <a:off x="8067319" y="1243082"/>
            <a:ext cx="3566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Grafico teorico efficienza in funzione del carico:</a:t>
            </a:r>
          </a:p>
        </p:txBody>
      </p:sp>
    </p:spTree>
    <p:extLst>
      <p:ext uri="{BB962C8B-B14F-4D97-AF65-F5344CB8AC3E}">
        <p14:creationId xmlns:p14="http://schemas.microsoft.com/office/powerpoint/2010/main" val="1322460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61FB5891-17EF-E120-E04D-613049753469}"/>
              </a:ext>
            </a:extLst>
          </p:cNvPr>
          <p:cNvCxnSpPr/>
          <p:nvPr/>
        </p:nvCxnSpPr>
        <p:spPr>
          <a:xfrm>
            <a:off x="356616" y="6173724"/>
            <a:ext cx="11478768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80B816F-8C9C-1E8B-19D4-B830C6ACF668}"/>
              </a:ext>
            </a:extLst>
          </p:cNvPr>
          <p:cNvSpPr txBox="1"/>
          <p:nvPr/>
        </p:nvSpPr>
        <p:spPr>
          <a:xfrm>
            <a:off x="356616" y="6309360"/>
            <a:ext cx="221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Buck-Boost C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670BD121-8F16-91BF-0251-84197F021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3656" y="6313567"/>
            <a:ext cx="871728" cy="365125"/>
          </a:xfrm>
        </p:spPr>
        <p:txBody>
          <a:bodyPr/>
          <a:lstStyle/>
          <a:p>
            <a:fld id="{CD464828-382C-5E41-A923-946A6BD5A57D}" type="slidenum">
              <a:rPr lang="it-IT" sz="1800" smtClean="0">
                <a:solidFill>
                  <a:schemeClr val="tx1"/>
                </a:solidFill>
              </a:rPr>
              <a:t>11</a:t>
            </a:fld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89F1EAE-12EB-2315-26A1-C6ABD8BBF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520161"/>
            <a:ext cx="10515600" cy="803715"/>
          </a:xfrm>
        </p:spPr>
        <p:txBody>
          <a:bodyPr>
            <a:normAutofit/>
          </a:bodyPr>
          <a:lstStyle/>
          <a:p>
            <a:r>
              <a:rPr lang="it-IT" sz="3600" b="1" dirty="0"/>
              <a:t>Simulazione a loop aperto con perdite</a:t>
            </a:r>
            <a:endParaRPr lang="it-IT" sz="36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5EE0CC6-2371-33B0-54EC-4969A5AB0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228" y="1622815"/>
            <a:ext cx="8543544" cy="361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62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61FB5891-17EF-E120-E04D-613049753469}"/>
              </a:ext>
            </a:extLst>
          </p:cNvPr>
          <p:cNvCxnSpPr/>
          <p:nvPr/>
        </p:nvCxnSpPr>
        <p:spPr>
          <a:xfrm>
            <a:off x="356616" y="6173724"/>
            <a:ext cx="11478768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80B816F-8C9C-1E8B-19D4-B830C6ACF668}"/>
              </a:ext>
            </a:extLst>
          </p:cNvPr>
          <p:cNvSpPr txBox="1"/>
          <p:nvPr/>
        </p:nvSpPr>
        <p:spPr>
          <a:xfrm>
            <a:off x="356616" y="6309360"/>
            <a:ext cx="221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Buck-Boost C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670BD121-8F16-91BF-0251-84197F021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3656" y="6313567"/>
            <a:ext cx="871728" cy="365125"/>
          </a:xfrm>
        </p:spPr>
        <p:txBody>
          <a:bodyPr/>
          <a:lstStyle/>
          <a:p>
            <a:fld id="{CD464828-382C-5E41-A923-946A6BD5A57D}" type="slidenum">
              <a:rPr lang="it-IT" sz="1800" smtClean="0">
                <a:solidFill>
                  <a:schemeClr val="tx1"/>
                </a:solidFill>
              </a:rPr>
              <a:t>12</a:t>
            </a:fld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B38E227-5F27-4DC4-3A86-1B500D721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520161"/>
            <a:ext cx="10515600" cy="803715"/>
          </a:xfrm>
        </p:spPr>
        <p:txBody>
          <a:bodyPr>
            <a:normAutofit/>
          </a:bodyPr>
          <a:lstStyle/>
          <a:p>
            <a:r>
              <a:rPr lang="it-IT" sz="3600" b="1" dirty="0"/>
              <a:t>Simulazione a loop aperto con perdite</a:t>
            </a:r>
            <a:endParaRPr lang="it-IT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DB51F77A-A49F-8776-27AF-03A943E5251C}"/>
                  </a:ext>
                </a:extLst>
              </p:cNvPr>
              <p:cNvSpPr txBox="1"/>
              <p:nvPr/>
            </p:nvSpPr>
            <p:spPr>
              <a:xfrm>
                <a:off x="8851392" y="2381861"/>
                <a:ext cx="4160520" cy="504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I</a:t>
                </a:r>
                <a:r>
                  <a:rPr lang="it-IT" baseline="-25000" dirty="0"/>
                  <a:t>DIODO</a:t>
                </a:r>
                <a:r>
                  <a:rPr lang="it-IT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DB51F77A-A49F-8776-27AF-03A943E52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1392" y="2381861"/>
                <a:ext cx="4160520" cy="504369"/>
              </a:xfrm>
              <a:prstGeom prst="rect">
                <a:avLst/>
              </a:prstGeom>
              <a:blipFill>
                <a:blip r:embed="rId2"/>
                <a:stretch>
                  <a:fillRect l="-912" t="-160976" b="-2390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6FF1CE69-EAFB-9F29-1CA6-803E6AA63283}"/>
              </a:ext>
            </a:extLst>
          </p:cNvPr>
          <p:cNvSpPr txBox="1"/>
          <p:nvPr/>
        </p:nvSpPr>
        <p:spPr>
          <a:xfrm>
            <a:off x="9787128" y="2307385"/>
            <a:ext cx="1938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0 durante </a:t>
            </a:r>
            <a:r>
              <a:rPr lang="it-IT" dirty="0" err="1"/>
              <a:t>t</a:t>
            </a:r>
            <a:r>
              <a:rPr lang="it-IT" baseline="-25000" dirty="0" err="1"/>
              <a:t>ON</a:t>
            </a:r>
            <a:endParaRPr lang="it-IT" baseline="-250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B41F1F4-2039-46CA-75D6-DDCBA53BE5CB}"/>
              </a:ext>
            </a:extLst>
          </p:cNvPr>
          <p:cNvSpPr txBox="1"/>
          <p:nvPr/>
        </p:nvSpPr>
        <p:spPr>
          <a:xfrm>
            <a:off x="9787128" y="2591373"/>
            <a:ext cx="1938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i</a:t>
            </a:r>
            <a:r>
              <a:rPr lang="it-IT" baseline="-25000" dirty="0" err="1"/>
              <a:t>L</a:t>
            </a:r>
            <a:r>
              <a:rPr lang="it-IT" dirty="0"/>
              <a:t> durante </a:t>
            </a:r>
            <a:r>
              <a:rPr lang="it-IT" dirty="0" err="1"/>
              <a:t>t</a:t>
            </a:r>
            <a:r>
              <a:rPr lang="it-IT" baseline="-25000" dirty="0" err="1"/>
              <a:t>OFF</a:t>
            </a:r>
            <a:endParaRPr lang="it-IT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53627484-85B6-50CA-B53C-CBAA720E6220}"/>
                  </a:ext>
                </a:extLst>
              </p:cNvPr>
              <p:cNvSpPr txBox="1"/>
              <p:nvPr/>
            </p:nvSpPr>
            <p:spPr>
              <a:xfrm>
                <a:off x="8851392" y="3542885"/>
                <a:ext cx="4160520" cy="504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I</a:t>
                </a:r>
                <a:r>
                  <a:rPr lang="it-IT" baseline="-25000" dirty="0"/>
                  <a:t>MOSFET</a:t>
                </a:r>
                <a:r>
                  <a:rPr lang="it-IT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53627484-85B6-50CA-B53C-CBAA720E6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1392" y="3542885"/>
                <a:ext cx="4160520" cy="504369"/>
              </a:xfrm>
              <a:prstGeom prst="rect">
                <a:avLst/>
              </a:prstGeom>
              <a:blipFill>
                <a:blip r:embed="rId3"/>
                <a:stretch>
                  <a:fillRect l="-912" t="-158537" b="-2390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D63B3D8-3A73-5EB6-4233-AF8E767AB6D3}"/>
              </a:ext>
            </a:extLst>
          </p:cNvPr>
          <p:cNvSpPr txBox="1"/>
          <p:nvPr/>
        </p:nvSpPr>
        <p:spPr>
          <a:xfrm>
            <a:off x="9896856" y="3469144"/>
            <a:ext cx="1938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i</a:t>
            </a:r>
            <a:r>
              <a:rPr lang="it-IT" baseline="-25000" dirty="0" err="1"/>
              <a:t>L</a:t>
            </a:r>
            <a:r>
              <a:rPr lang="it-IT" dirty="0"/>
              <a:t> durante </a:t>
            </a:r>
            <a:r>
              <a:rPr lang="it-IT" dirty="0" err="1"/>
              <a:t>t</a:t>
            </a:r>
            <a:r>
              <a:rPr lang="it-IT" baseline="-25000" dirty="0" err="1"/>
              <a:t>ON</a:t>
            </a:r>
            <a:endParaRPr lang="it-IT" baseline="-250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F710E41-4F64-5E9C-4667-354CAC9D8041}"/>
              </a:ext>
            </a:extLst>
          </p:cNvPr>
          <p:cNvSpPr txBox="1"/>
          <p:nvPr/>
        </p:nvSpPr>
        <p:spPr>
          <a:xfrm>
            <a:off x="9896856" y="3751663"/>
            <a:ext cx="1938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0 durante </a:t>
            </a:r>
            <a:r>
              <a:rPr lang="it-IT" dirty="0" err="1"/>
              <a:t>t</a:t>
            </a:r>
            <a:r>
              <a:rPr lang="it-IT" baseline="-25000" dirty="0" err="1"/>
              <a:t>OFF</a:t>
            </a:r>
            <a:endParaRPr lang="it-IT" baseline="-25000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FA3219FB-61F5-7A98-0D61-3EC838551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" y="1338925"/>
            <a:ext cx="7772400" cy="462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97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61FB5891-17EF-E120-E04D-613049753469}"/>
              </a:ext>
            </a:extLst>
          </p:cNvPr>
          <p:cNvCxnSpPr/>
          <p:nvPr/>
        </p:nvCxnSpPr>
        <p:spPr>
          <a:xfrm>
            <a:off x="356616" y="6173724"/>
            <a:ext cx="11478768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80B816F-8C9C-1E8B-19D4-B830C6ACF668}"/>
              </a:ext>
            </a:extLst>
          </p:cNvPr>
          <p:cNvSpPr txBox="1"/>
          <p:nvPr/>
        </p:nvSpPr>
        <p:spPr>
          <a:xfrm>
            <a:off x="356616" y="6309360"/>
            <a:ext cx="221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Buck-Boost C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670BD121-8F16-91BF-0251-84197F021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3656" y="6313567"/>
            <a:ext cx="871728" cy="365125"/>
          </a:xfrm>
        </p:spPr>
        <p:txBody>
          <a:bodyPr/>
          <a:lstStyle/>
          <a:p>
            <a:fld id="{CD464828-382C-5E41-A923-946A6BD5A57D}" type="slidenum">
              <a:rPr lang="it-IT" sz="1800" smtClean="0">
                <a:solidFill>
                  <a:schemeClr val="tx1"/>
                </a:solidFill>
              </a:rPr>
              <a:t>13</a:t>
            </a:fld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144AD62-BF3B-4D0F-411C-559C3BE14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520161"/>
            <a:ext cx="10515600" cy="803715"/>
          </a:xfrm>
        </p:spPr>
        <p:txBody>
          <a:bodyPr>
            <a:normAutofit/>
          </a:bodyPr>
          <a:lstStyle/>
          <a:p>
            <a:r>
              <a:rPr lang="it-IT" sz="3600" b="1" dirty="0"/>
              <a:t>Simulazione a loop aperto con perdite – </a:t>
            </a:r>
            <a:r>
              <a:rPr lang="it-IT" sz="3600" b="1" dirty="0" err="1"/>
              <a:t>R</a:t>
            </a:r>
            <a:r>
              <a:rPr lang="it-IT" sz="3600" b="1" dirty="0"/>
              <a:t> = 5 Ω</a:t>
            </a:r>
            <a:endParaRPr lang="it-IT" sz="360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96B04CE-E922-BCCF-ABAF-CE00415D3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46654"/>
            <a:ext cx="7772400" cy="363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45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61FB5891-17EF-E120-E04D-613049753469}"/>
              </a:ext>
            </a:extLst>
          </p:cNvPr>
          <p:cNvCxnSpPr/>
          <p:nvPr/>
        </p:nvCxnSpPr>
        <p:spPr>
          <a:xfrm>
            <a:off x="356616" y="6173724"/>
            <a:ext cx="11478768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80B816F-8C9C-1E8B-19D4-B830C6ACF668}"/>
              </a:ext>
            </a:extLst>
          </p:cNvPr>
          <p:cNvSpPr txBox="1"/>
          <p:nvPr/>
        </p:nvSpPr>
        <p:spPr>
          <a:xfrm>
            <a:off x="356616" y="6309360"/>
            <a:ext cx="221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Buck-Boost C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670BD121-8F16-91BF-0251-84197F021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3656" y="6313567"/>
            <a:ext cx="871728" cy="365125"/>
          </a:xfrm>
        </p:spPr>
        <p:txBody>
          <a:bodyPr/>
          <a:lstStyle/>
          <a:p>
            <a:fld id="{CD464828-382C-5E41-A923-946A6BD5A57D}" type="slidenum">
              <a:rPr lang="it-IT" sz="1800" smtClean="0">
                <a:solidFill>
                  <a:schemeClr val="tx1"/>
                </a:solidFill>
              </a:rPr>
              <a:t>14</a:t>
            </a:fld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144AD62-BF3B-4D0F-411C-559C3BE14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520161"/>
            <a:ext cx="10515600" cy="803715"/>
          </a:xfrm>
        </p:spPr>
        <p:txBody>
          <a:bodyPr>
            <a:normAutofit/>
          </a:bodyPr>
          <a:lstStyle/>
          <a:p>
            <a:r>
              <a:rPr lang="it-IT" sz="3600" b="1" dirty="0"/>
              <a:t>Simulazione a loop aperto con perdite - </a:t>
            </a:r>
            <a:r>
              <a:rPr lang="it-IT" sz="3600" b="1" dirty="0" err="1"/>
              <a:t>R</a:t>
            </a:r>
            <a:r>
              <a:rPr lang="it-IT" sz="3600" b="1" baseline="-25000" dirty="0" err="1"/>
              <a:t>min</a:t>
            </a:r>
            <a:endParaRPr lang="it-IT" sz="3600" baseline="-250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43304E1-A17B-714D-395B-33192B60B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889" y="2392346"/>
            <a:ext cx="5227010" cy="2712907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4996A266-6C84-0331-5B3F-A187B48E11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0833"/>
          <a:stretch/>
        </p:blipFill>
        <p:spPr>
          <a:xfrm>
            <a:off x="7050023" y="2493173"/>
            <a:ext cx="2121409" cy="2550305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5888D31F-303C-3BFA-5CB5-01E5017B1BBB}"/>
              </a:ext>
            </a:extLst>
          </p:cNvPr>
          <p:cNvSpPr/>
          <p:nvPr/>
        </p:nvSpPr>
        <p:spPr>
          <a:xfrm>
            <a:off x="5732330" y="4525797"/>
            <a:ext cx="438912" cy="3383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Connettore 1 10">
            <a:extLst>
              <a:ext uri="{FF2B5EF4-FFF2-40B4-BE49-F238E27FC236}">
                <a16:creationId xmlns:a16="http://schemas.microsoft.com/office/drawing/2014/main" id="{4B41A784-D509-8472-19C0-2C0333116B19}"/>
              </a:ext>
            </a:extLst>
          </p:cNvPr>
          <p:cNvCxnSpPr>
            <a:cxnSpLocks/>
          </p:cNvCxnSpPr>
          <p:nvPr/>
        </p:nvCxnSpPr>
        <p:spPr>
          <a:xfrm flipV="1">
            <a:off x="6194679" y="2493173"/>
            <a:ext cx="855344" cy="20326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ttore 1 13">
            <a:extLst>
              <a:ext uri="{FF2B5EF4-FFF2-40B4-BE49-F238E27FC236}">
                <a16:creationId xmlns:a16="http://schemas.microsoft.com/office/drawing/2014/main" id="{A6200F04-CB4B-A9F0-50B2-8E848EA70081}"/>
              </a:ext>
            </a:extLst>
          </p:cNvPr>
          <p:cNvCxnSpPr>
            <a:cxnSpLocks/>
          </p:cNvCxnSpPr>
          <p:nvPr/>
        </p:nvCxnSpPr>
        <p:spPr>
          <a:xfrm>
            <a:off x="6093079" y="4864125"/>
            <a:ext cx="987425" cy="1574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1 18">
            <a:extLst>
              <a:ext uri="{FF2B5EF4-FFF2-40B4-BE49-F238E27FC236}">
                <a16:creationId xmlns:a16="http://schemas.microsoft.com/office/drawing/2014/main" id="{FFC66AB4-E4C4-5F35-7256-45670A7025CC}"/>
              </a:ext>
            </a:extLst>
          </p:cNvPr>
          <p:cNvCxnSpPr/>
          <p:nvPr/>
        </p:nvCxnSpPr>
        <p:spPr>
          <a:xfrm>
            <a:off x="9025128" y="3041567"/>
            <a:ext cx="130759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1 19">
            <a:extLst>
              <a:ext uri="{FF2B5EF4-FFF2-40B4-BE49-F238E27FC236}">
                <a16:creationId xmlns:a16="http://schemas.microsoft.com/office/drawing/2014/main" id="{B78EDE4B-6DAC-1DAA-BB84-A84A41BE3231}"/>
              </a:ext>
            </a:extLst>
          </p:cNvPr>
          <p:cNvCxnSpPr>
            <a:cxnSpLocks/>
          </p:cNvCxnSpPr>
          <p:nvPr/>
        </p:nvCxnSpPr>
        <p:spPr>
          <a:xfrm>
            <a:off x="9025128" y="3898055"/>
            <a:ext cx="130759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56D022C6-5B41-4F92-B09E-E05BE819C80D}"/>
              </a:ext>
            </a:extLst>
          </p:cNvPr>
          <p:cNvCxnSpPr/>
          <p:nvPr/>
        </p:nvCxnSpPr>
        <p:spPr>
          <a:xfrm>
            <a:off x="10049256" y="3151295"/>
            <a:ext cx="0" cy="6675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AFE0985-271F-54A1-F99F-19594A6F50BD}"/>
              </a:ext>
            </a:extLst>
          </p:cNvPr>
          <p:cNvSpPr txBox="1"/>
          <p:nvPr/>
        </p:nvSpPr>
        <p:spPr>
          <a:xfrm>
            <a:off x="10186415" y="3285145"/>
            <a:ext cx="88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&lt; 0.1</a:t>
            </a:r>
          </a:p>
        </p:txBody>
      </p:sp>
    </p:spTree>
    <p:extLst>
      <p:ext uri="{BB962C8B-B14F-4D97-AF65-F5344CB8AC3E}">
        <p14:creationId xmlns:p14="http://schemas.microsoft.com/office/powerpoint/2010/main" val="3848353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61FB5891-17EF-E120-E04D-613049753469}"/>
              </a:ext>
            </a:extLst>
          </p:cNvPr>
          <p:cNvCxnSpPr/>
          <p:nvPr/>
        </p:nvCxnSpPr>
        <p:spPr>
          <a:xfrm>
            <a:off x="356616" y="6173724"/>
            <a:ext cx="11478768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80B816F-8C9C-1E8B-19D4-B830C6ACF668}"/>
              </a:ext>
            </a:extLst>
          </p:cNvPr>
          <p:cNvSpPr txBox="1"/>
          <p:nvPr/>
        </p:nvSpPr>
        <p:spPr>
          <a:xfrm>
            <a:off x="356616" y="6309360"/>
            <a:ext cx="221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Buck-Boost C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670BD121-8F16-91BF-0251-84197F021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3656" y="6313567"/>
            <a:ext cx="871728" cy="365125"/>
          </a:xfrm>
        </p:spPr>
        <p:txBody>
          <a:bodyPr/>
          <a:lstStyle/>
          <a:p>
            <a:fld id="{CD464828-382C-5E41-A923-946A6BD5A57D}" type="slidenum">
              <a:rPr lang="it-IT" sz="1800" smtClean="0">
                <a:solidFill>
                  <a:schemeClr val="tx1"/>
                </a:solidFill>
              </a:rPr>
              <a:t>15</a:t>
            </a:fld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144AD62-BF3B-4D0F-411C-559C3BE14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520161"/>
            <a:ext cx="10515600" cy="803715"/>
          </a:xfrm>
        </p:spPr>
        <p:txBody>
          <a:bodyPr>
            <a:normAutofit fontScale="90000"/>
          </a:bodyPr>
          <a:lstStyle/>
          <a:p>
            <a:r>
              <a:rPr lang="it-IT" sz="3600" b="1" dirty="0"/>
              <a:t>Modello M3: variazioni, senza perdite e per piccoli segnali</a:t>
            </a:r>
            <a:endParaRPr lang="it-IT" sz="36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E17E29D-95DF-A9BE-57A6-0CB184985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1323876"/>
            <a:ext cx="5843338" cy="16816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FAD9B9F-7CBF-7607-3B3B-C572BB8AF405}"/>
                  </a:ext>
                </a:extLst>
              </p:cNvPr>
              <p:cNvSpPr txBox="1"/>
              <p:nvPr/>
            </p:nvSpPr>
            <p:spPr>
              <a:xfrm>
                <a:off x="6679357" y="1389308"/>
                <a:ext cx="4954859" cy="4718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b="1" dirty="0">
                    <a:latin typeface="+mj-lt"/>
                  </a:rPr>
                  <a:t>Funzioni di trasferimento</a:t>
                </a:r>
              </a:p>
              <a:p>
                <a:endParaRPr lang="it-IT" sz="1600" i="1" dirty="0">
                  <a:latin typeface="Cambria Math" panose="02040503050406030204" pitchFamily="18" charset="0"/>
                </a:endParaRPr>
              </a:p>
              <a:p>
                <a:r>
                  <a:rPr lang="it-IT" sz="1600" dirty="0"/>
                  <a:t>LPF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it-IT" sz="16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sSub>
                              <m:sSub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f>
                          <m:f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Sup>
                              <m:sSubSup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it-IT" sz="1600" b="0" i="0" smtClean="0">
                        <a:latin typeface="Cambria Math" panose="02040503050406030204" pitchFamily="18" charset="0"/>
                      </a:rPr>
                      <m:t>      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)</m:t>
                    </m:r>
                    <m:rad>
                      <m:radPr>
                        <m:degHide m:val="on"/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e>
                    </m:rad>
                  </m:oMath>
                </a14:m>
                <a:endParaRPr lang="it-IT" sz="1600" dirty="0"/>
              </a:p>
              <a:p>
                <a:endParaRPr lang="it-IT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𝑣𝑔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>
                          <m:fPr>
                            <m:ctrlPr>
                              <a:rPr lang="it-IT" sz="1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̃"/>
                                <m:ctrlPr>
                                  <a:rPr lang="it-IT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it-IT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acc>
                              <m:accPr>
                                <m:chr m:val="̃"/>
                                <m:ctrlPr>
                                  <a:rPr lang="it-IT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it-IT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</m:e>
                            </m:acc>
                          </m:den>
                        </m:f>
                        <m:sSub>
                          <m:sSubPr>
                            <m:ctrlPr>
                              <a:rPr lang="it-IT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b>
                            <m:eqArr>
                              <m:eqArr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  <m:e>
                                <m:acc>
                                  <m:accPr>
                                    <m:chr m:val="̃"/>
                                    <m:ctrlP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it-IT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lang="it-IT" sz="1600" b="0" i="1" smtClean="0"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eqArr>
                          </m:sub>
                        </m:s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𝑉𝐶𝑅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it-IT" sz="1600" dirty="0"/>
                  <a:t>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𝐿𝑃𝐹</m:t>
                    </m:r>
                    <m: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it-IT" sz="1600" dirty="0"/>
              </a:p>
              <a:p>
                <a:endParaRPr lang="it-IT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̃"/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sz="1600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e>
                        </m:acc>
                      </m:num>
                      <m:den>
                        <m:acc>
                          <m:accPr>
                            <m:chr m:val="̃"/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acc>
                      </m:den>
                    </m:f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eqArr>
                          <m:eqArrPr>
                            <m:ctrlPr>
                              <a:rPr lang="it-IT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acc>
                              <m:accPr>
                                <m:chr m:val="̃"/>
                                <m:ctrlPr>
                                  <a:rPr lang="it-IT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it-IT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acc>
                              <m:accPr>
                                <m:chr m:val="̃"/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it-IT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eqAr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sz="1600" dirty="0"/>
                  <a:t>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𝐿𝑃𝐹</m:t>
                    </m:r>
                    <m:d>
                      <m:dPr>
                        <m:ctrlPr>
                          <a:rPr lang="it-IT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∙(1−</m:t>
                    </m:r>
                    <m:f>
                      <m:fPr>
                        <m:ctrlPr>
                          <a:rPr lang="it-IT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sSub>
                          <m:sSubPr>
                            <m:ctrlPr>
                              <a:rPr lang="it-IT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it-IT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den>
                    </m:f>
                    <m: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it-IT" sz="1600" dirty="0"/>
              </a:p>
              <a:p>
                <a:endParaRPr lang="it-IT" sz="16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=− </m:t>
                    </m:r>
                    <m:f>
                      <m:f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r>
                  <a:rPr lang="it-IT" sz="1600" dirty="0"/>
                  <a:t> </a:t>
                </a:r>
              </a:p>
              <a:p>
                <a:endParaRPr lang="it-IT" sz="16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=(1−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endParaRPr lang="it-IT" sz="1600" dirty="0"/>
              </a:p>
              <a:p>
                <a:endParaRPr lang="it-IT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̃"/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sz="1600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e>
                        </m:acc>
                      </m:num>
                      <m:den>
                        <m:acc>
                          <m:accPr>
                            <m:chr m:val="̃"/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e>
                        </m:acc>
                      </m:den>
                    </m:f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eqArr>
                          <m:eqArr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acc>
                              <m:accPr>
                                <m:chr m:val="̃"/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it-IT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eqAr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∙ </m:t>
                    </m:r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it-IT" sz="1600" dirty="0"/>
                  <a:t> </a:t>
                </a:r>
                <a14:m>
                  <m:oMath xmlns:m="http://schemas.openxmlformats.org/officeDocument/2006/math">
                    <m:r>
                      <a:rPr lang="it-IT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𝐿𝑃𝐹</m:t>
                    </m:r>
                    <m:r>
                      <a:rPr lang="it-IT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it-IT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it-IT" sz="1600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FAD9B9F-7CBF-7607-3B3B-C572BB8AF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357" y="1389308"/>
                <a:ext cx="4954859" cy="4718984"/>
              </a:xfrm>
              <a:prstGeom prst="rect">
                <a:avLst/>
              </a:prstGeom>
              <a:blipFill>
                <a:blip r:embed="rId3"/>
                <a:stretch>
                  <a:fillRect l="-767" t="-2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07685A9D-5CB2-452D-0DA8-7EF1BD00FE63}"/>
                  </a:ext>
                </a:extLst>
              </p:cNvPr>
              <p:cNvSpPr txBox="1"/>
              <p:nvPr/>
            </p:nvSpPr>
            <p:spPr>
              <a:xfrm>
                <a:off x="920496" y="3399118"/>
                <a:ext cx="3845942" cy="2350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𝑉𝐶𝑅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sSup>
                          <m:sSup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den>
                    </m:f>
                  </m:oMath>
                </a14:m>
                <a:r>
                  <a:rPr lang="it-IT" sz="1600" b="0" dirty="0"/>
                  <a:t> </a:t>
                </a:r>
                <a:endParaRPr lang="it-IT" sz="1600" i="1" dirty="0">
                  <a:latin typeface="Cambria Math" panose="02040503050406030204" pitchFamily="18" charset="0"/>
                </a:endParaRPr>
              </a:p>
              <a:p>
                <a:endParaRPr lang="it-IT" sz="160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sSup>
                          <m:sSup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it-IT" sz="1600" b="0" dirty="0"/>
                  <a:t> </a:t>
                </a:r>
              </a:p>
              <a:p>
                <a:endParaRPr lang="it-IT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b="0" dirty="0"/>
                  <a:t>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sSub>
                              <m:sSub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𝐿𝑠</m:t>
                        </m:r>
                      </m:num>
                      <m:den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endParaRPr lang="it-IT" sz="1600" dirty="0"/>
              </a:p>
              <a:p>
                <a:endParaRPr lang="it-IT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b="0" dirty="0" err="1"/>
                  <a:t>J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sz="1600" dirty="0"/>
                  <a:t> </a:t>
                </a:r>
                <a14:m>
                  <m:oMath xmlns:m="http://schemas.openxmlformats.org/officeDocument/2006/math"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1600" b="0" i="1" dirty="0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  <m:sSup>
                          <m:sSupPr>
                            <m:ctrlPr>
                              <a:rPr lang="it-IT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600" b="0" i="1" dirty="0" smtClean="0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it-IT" sz="1600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it-IT" sz="1600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it-IT" sz="16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it-IT" sz="1600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07685A9D-5CB2-452D-0DA8-7EF1BD00F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496" y="3399118"/>
                <a:ext cx="3845942" cy="2350131"/>
              </a:xfrm>
              <a:prstGeom prst="rect">
                <a:avLst/>
              </a:prstGeom>
              <a:blipFill>
                <a:blip r:embed="rId4"/>
                <a:stretch>
                  <a:fillRect l="-658" b="-5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7355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61FB5891-17EF-E120-E04D-613049753469}"/>
              </a:ext>
            </a:extLst>
          </p:cNvPr>
          <p:cNvCxnSpPr/>
          <p:nvPr/>
        </p:nvCxnSpPr>
        <p:spPr>
          <a:xfrm>
            <a:off x="356616" y="6173724"/>
            <a:ext cx="11478768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80B816F-8C9C-1E8B-19D4-B830C6ACF668}"/>
              </a:ext>
            </a:extLst>
          </p:cNvPr>
          <p:cNvSpPr txBox="1"/>
          <p:nvPr/>
        </p:nvSpPr>
        <p:spPr>
          <a:xfrm>
            <a:off x="356616" y="6309360"/>
            <a:ext cx="221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Buck-Boost C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670BD121-8F16-91BF-0251-84197F021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3656" y="6313567"/>
            <a:ext cx="871728" cy="365125"/>
          </a:xfrm>
        </p:spPr>
        <p:txBody>
          <a:bodyPr/>
          <a:lstStyle/>
          <a:p>
            <a:fld id="{CD464828-382C-5E41-A923-946A6BD5A57D}" type="slidenum">
              <a:rPr lang="it-IT" sz="1800" smtClean="0">
                <a:solidFill>
                  <a:schemeClr val="tx1"/>
                </a:solidFill>
              </a:rPr>
              <a:t>16</a:t>
            </a:fld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2E988290-DD43-7148-C441-E0B922072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520161"/>
            <a:ext cx="10515600" cy="803715"/>
          </a:xfrm>
        </p:spPr>
        <p:txBody>
          <a:bodyPr>
            <a:normAutofit/>
          </a:bodyPr>
          <a:lstStyle/>
          <a:p>
            <a:r>
              <a:rPr lang="it-IT" sz="3600" b="1" dirty="0"/>
              <a:t>Grafici a loop aperto delle funzioni di trasferimento</a:t>
            </a:r>
            <a:endParaRPr lang="it-IT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7F3A2B62-B1DC-3ED6-7FEE-BCA58EC1B938}"/>
                  </a:ext>
                </a:extLst>
              </p:cNvPr>
              <p:cNvSpPr txBox="1"/>
              <p:nvPr/>
            </p:nvSpPr>
            <p:spPr>
              <a:xfrm>
                <a:off x="7104888" y="1459511"/>
                <a:ext cx="3858768" cy="2840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R = 5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it-IT" dirty="0">
                  <a:ea typeface="Cambria Math" panose="02040503050406030204" pitchFamily="18" charset="0"/>
                </a:endParaRPr>
              </a:p>
              <a:p>
                <a:endParaRPr lang="it-IT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</m:t>
                    </m:r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𝑘𝐻𝑧</m:t>
                    </m:r>
                  </m:oMath>
                </a14:m>
                <a:r>
                  <a:rPr lang="it-IT" sz="18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lang="it-IT" sz="1800" b="0" i="1" dirty="0">
                    <a:latin typeface="Cambria Math" panose="02040503050406030204" pitchFamily="18" charset="0"/>
                  </a:rPr>
                  <a:t>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ad>
                      <m:radPr>
                        <m:degHide m:val="on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e>
                    </m:rad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4.653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 </a:t>
                </a:r>
              </a:p>
              <a:p>
                <a:endParaRPr lang="it-IT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&gt; 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it-IT" dirty="0"/>
                  <a:t> Poli complessi coniugati</a:t>
                </a: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7F3A2B62-B1DC-3ED6-7FEE-BCA58EC1B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888" y="1459511"/>
                <a:ext cx="3858768" cy="2840906"/>
              </a:xfrm>
              <a:prstGeom prst="rect">
                <a:avLst/>
              </a:prstGeom>
              <a:blipFill>
                <a:blip r:embed="rId2"/>
                <a:stretch>
                  <a:fillRect l="-1311" t="-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B2AAB878-8B46-B96B-37A3-B6BFBA0BF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032" y="1459511"/>
            <a:ext cx="4947744" cy="442087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88E7A40-982A-36A7-2E80-835470875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888" y="4300417"/>
            <a:ext cx="20574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32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61FB5891-17EF-E120-E04D-613049753469}"/>
              </a:ext>
            </a:extLst>
          </p:cNvPr>
          <p:cNvCxnSpPr/>
          <p:nvPr/>
        </p:nvCxnSpPr>
        <p:spPr>
          <a:xfrm>
            <a:off x="356616" y="6173724"/>
            <a:ext cx="11478768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80B816F-8C9C-1E8B-19D4-B830C6ACF668}"/>
              </a:ext>
            </a:extLst>
          </p:cNvPr>
          <p:cNvSpPr txBox="1"/>
          <p:nvPr/>
        </p:nvSpPr>
        <p:spPr>
          <a:xfrm>
            <a:off x="356616" y="6309360"/>
            <a:ext cx="221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Buck-Boost C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670BD121-8F16-91BF-0251-84197F021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3656" y="6313567"/>
            <a:ext cx="871728" cy="365125"/>
          </a:xfrm>
        </p:spPr>
        <p:txBody>
          <a:bodyPr/>
          <a:lstStyle/>
          <a:p>
            <a:fld id="{CD464828-382C-5E41-A923-946A6BD5A57D}" type="slidenum">
              <a:rPr lang="it-IT" sz="1800" smtClean="0">
                <a:solidFill>
                  <a:schemeClr val="tx1"/>
                </a:solidFill>
              </a:rPr>
              <a:t>17</a:t>
            </a:fld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144AD62-BF3B-4D0F-411C-559C3BE14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520161"/>
            <a:ext cx="10515600" cy="803715"/>
          </a:xfrm>
        </p:spPr>
        <p:txBody>
          <a:bodyPr>
            <a:normAutofit/>
          </a:bodyPr>
          <a:lstStyle/>
          <a:p>
            <a:r>
              <a:rPr lang="it-IT" sz="3600" b="1" dirty="0"/>
              <a:t>Guadagno d’anello non compensato</a:t>
            </a:r>
            <a:endParaRPr lang="it-IT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0A0C5A9-A23D-1347-CCC9-8E8A292597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55992" y="2617812"/>
                <a:ext cx="3742944" cy="15302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den>
                    </m:f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𝐿𝑃𝐹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it-IT" sz="1800" b="0" dirty="0"/>
                  <a:t> </a:t>
                </a:r>
              </a:p>
              <a:p>
                <a:pPr marL="0" indent="0">
                  <a:buNone/>
                </a:pPr>
                <a:endParaRPr lang="it-IT" sz="1800" dirty="0"/>
              </a:p>
              <a:p>
                <a:pPr marL="0" indent="0">
                  <a:buNone/>
                </a:pPr>
                <a:r>
                  <a:rPr lang="it-IT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it-IT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it-IT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sSub>
                          <m:sSubPr>
                            <m:ctrlPr>
                              <a:rPr lang="it-IT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18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den>
                    </m:f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r>
                  <a:rPr lang="it-IT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sSub>
                          <m:sSubPr>
                            <m:ctrlPr>
                              <a:rPr lang="it-IT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18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den>
                    </m:f>
                  </m:oMath>
                </a14:m>
                <a:endParaRPr lang="it-IT" sz="1800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0A0C5A9-A23D-1347-CCC9-8E8A292597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55992" y="2617812"/>
                <a:ext cx="3742944" cy="153022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>
            <a:extLst>
              <a:ext uri="{FF2B5EF4-FFF2-40B4-BE49-F238E27FC236}">
                <a16:creationId xmlns:a16="http://schemas.microsoft.com/office/drawing/2014/main" id="{127A0F6C-B571-0874-F09D-17B94B1E8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46" y="2017674"/>
            <a:ext cx="63881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523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61FB5891-17EF-E120-E04D-613049753469}"/>
              </a:ext>
            </a:extLst>
          </p:cNvPr>
          <p:cNvCxnSpPr/>
          <p:nvPr/>
        </p:nvCxnSpPr>
        <p:spPr>
          <a:xfrm>
            <a:off x="356616" y="6173724"/>
            <a:ext cx="11478768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80B816F-8C9C-1E8B-19D4-B830C6ACF668}"/>
              </a:ext>
            </a:extLst>
          </p:cNvPr>
          <p:cNvSpPr txBox="1"/>
          <p:nvPr/>
        </p:nvSpPr>
        <p:spPr>
          <a:xfrm>
            <a:off x="356616" y="6309360"/>
            <a:ext cx="221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Buck-Boost C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670BD121-8F16-91BF-0251-84197F021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3656" y="6313567"/>
            <a:ext cx="871728" cy="365125"/>
          </a:xfrm>
        </p:spPr>
        <p:txBody>
          <a:bodyPr/>
          <a:lstStyle/>
          <a:p>
            <a:fld id="{CD464828-382C-5E41-A923-946A6BD5A57D}" type="slidenum">
              <a:rPr lang="it-IT" sz="1800" smtClean="0">
                <a:solidFill>
                  <a:schemeClr val="tx1"/>
                </a:solidFill>
              </a:rPr>
              <a:t>18</a:t>
            </a:fld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144AD62-BF3B-4D0F-411C-559C3BE14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520161"/>
            <a:ext cx="10515600" cy="803715"/>
          </a:xfrm>
        </p:spPr>
        <p:txBody>
          <a:bodyPr>
            <a:normAutofit/>
          </a:bodyPr>
          <a:lstStyle/>
          <a:p>
            <a:r>
              <a:rPr lang="it-IT" sz="3600" b="1" dirty="0"/>
              <a:t>Simulazione modello di piccolo segnale a loop aperto</a:t>
            </a:r>
            <a:endParaRPr lang="it-IT" sz="3600" dirty="0"/>
          </a:p>
        </p:txBody>
      </p:sp>
      <p:pic>
        <p:nvPicPr>
          <p:cNvPr id="3" name="Segnaposto contenuto 3">
            <a:extLst>
              <a:ext uri="{FF2B5EF4-FFF2-40B4-BE49-F238E27FC236}">
                <a16:creationId xmlns:a16="http://schemas.microsoft.com/office/drawing/2014/main" id="{0D552FFF-3A29-3104-33D5-FCE2115A8B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0222" y="1882684"/>
            <a:ext cx="5055362" cy="22961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A8D20B46-DD43-4B64-6F21-C88A44EF2689}"/>
                  </a:ext>
                </a:extLst>
              </p:cNvPr>
              <p:cNvSpPr txBox="1"/>
              <p:nvPr/>
            </p:nvSpPr>
            <p:spPr>
              <a:xfrm>
                <a:off x="557784" y="4714626"/>
                <a:ext cx="676377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Gradino Duty </a:t>
                </a:r>
                <a:r>
                  <a:rPr lang="it-IT" dirty="0" err="1"/>
                  <a:t>Cycle</a:t>
                </a:r>
                <a:r>
                  <a:rPr lang="it-IT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</m:t>
                    </m:r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𝟎𝟏</m:t>
                    </m:r>
                  </m:oMath>
                </a14:m>
                <a:endParaRPr lang="it-IT" b="1" dirty="0"/>
              </a:p>
              <a:p>
                <a:endParaRPr lang="it-IT" dirty="0"/>
              </a:p>
              <a:p>
                <a:r>
                  <a:rPr lang="it-IT" dirty="0"/>
                  <a:t>Variazione tensione di uscita attesa: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𝒂𝒕𝒕</m:t>
                        </m:r>
                      </m:sup>
                    </m:sSubSup>
                    <m:r>
                      <a:rPr lang="it-IT" b="1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𝒗𝒅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it-IT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l-G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</m:t>
                    </m:r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oMath>
                </a14:m>
                <a:endParaRPr lang="it-IT" b="1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A8D20B46-DD43-4B64-6F21-C88A44EF2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84" y="4714626"/>
                <a:ext cx="6763775" cy="923330"/>
              </a:xfrm>
              <a:prstGeom prst="rect">
                <a:avLst/>
              </a:prstGeom>
              <a:blipFill>
                <a:blip r:embed="rId3"/>
                <a:stretch>
                  <a:fillRect l="-938" t="-2703" b="-945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uppo 9">
            <a:extLst>
              <a:ext uri="{FF2B5EF4-FFF2-40B4-BE49-F238E27FC236}">
                <a16:creationId xmlns:a16="http://schemas.microsoft.com/office/drawing/2014/main" id="{606FE25D-3C79-AEFD-E8EA-81DBBF26708D}"/>
              </a:ext>
            </a:extLst>
          </p:cNvPr>
          <p:cNvGrpSpPr/>
          <p:nvPr/>
        </p:nvGrpSpPr>
        <p:grpSpPr>
          <a:xfrm>
            <a:off x="6667885" y="2762443"/>
            <a:ext cx="4520180" cy="1882262"/>
            <a:chOff x="6772660" y="1473118"/>
            <a:chExt cx="4520180" cy="1882262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0C8CBCCF-F51F-AFFE-2CA8-CC815126E6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4105"/>
            <a:stretch/>
          </p:blipFill>
          <p:spPr>
            <a:xfrm>
              <a:off x="6772660" y="1473118"/>
              <a:ext cx="4520180" cy="958932"/>
            </a:xfrm>
            <a:prstGeom prst="rect">
              <a:avLst/>
            </a:prstGeom>
          </p:spPr>
        </p:pic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E42FC425-4DC8-49FF-44C1-8C2FDC81E7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5067"/>
            <a:stretch/>
          </p:blipFill>
          <p:spPr>
            <a:xfrm>
              <a:off x="6772660" y="2432050"/>
              <a:ext cx="4520180" cy="9233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1299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61FB5891-17EF-E120-E04D-613049753469}"/>
              </a:ext>
            </a:extLst>
          </p:cNvPr>
          <p:cNvCxnSpPr/>
          <p:nvPr/>
        </p:nvCxnSpPr>
        <p:spPr>
          <a:xfrm>
            <a:off x="356616" y="6173724"/>
            <a:ext cx="11478768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80B816F-8C9C-1E8B-19D4-B830C6ACF668}"/>
              </a:ext>
            </a:extLst>
          </p:cNvPr>
          <p:cNvSpPr txBox="1"/>
          <p:nvPr/>
        </p:nvSpPr>
        <p:spPr>
          <a:xfrm>
            <a:off x="356616" y="6309360"/>
            <a:ext cx="221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Buck-Boost C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670BD121-8F16-91BF-0251-84197F021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3656" y="6313567"/>
            <a:ext cx="871728" cy="365125"/>
          </a:xfrm>
        </p:spPr>
        <p:txBody>
          <a:bodyPr/>
          <a:lstStyle/>
          <a:p>
            <a:fld id="{CD464828-382C-5E41-A923-946A6BD5A57D}" type="slidenum">
              <a:rPr lang="it-IT" sz="1800" smtClean="0">
                <a:solidFill>
                  <a:schemeClr val="tx1"/>
                </a:solidFill>
              </a:rPr>
              <a:t>19</a:t>
            </a:fld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144AD62-BF3B-4D0F-411C-559C3BE14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520161"/>
            <a:ext cx="10515600" cy="803715"/>
          </a:xfrm>
        </p:spPr>
        <p:txBody>
          <a:bodyPr>
            <a:normAutofit/>
          </a:bodyPr>
          <a:lstStyle/>
          <a:p>
            <a:r>
              <a:rPr lang="it-IT" sz="3600" b="1" dirty="0"/>
              <a:t>Progettazione del controllore per il feedback</a:t>
            </a:r>
            <a:endParaRPr lang="it-IT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AC594D4-2A76-B20C-62CD-74DF2657E341}"/>
                  </a:ext>
                </a:extLst>
              </p:cNvPr>
              <p:cNvSpPr txBox="1"/>
              <p:nvPr/>
            </p:nvSpPr>
            <p:spPr>
              <a:xfrm>
                <a:off x="6096000" y="1728215"/>
                <a:ext cx="5605272" cy="3654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𝑣𝑔</m:t>
                            </m:r>
                          </m:sub>
                        </m:sSub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̃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𝑟𝑒𝑓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den>
                    </m:f>
                    <m:r>
                      <a:rPr lang="it-IT" b="0" i="1" smtClean="0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e>
                    </m:acc>
                  </m:oMath>
                </a14:m>
                <a:r>
                  <a:rPr lang="it-IT" dirty="0"/>
                  <a:t> </a:t>
                </a:r>
              </a:p>
              <a:p>
                <a:pPr algn="ctr"/>
                <a:endParaRPr lang="it-IT" dirty="0"/>
              </a:p>
              <a:p>
                <a:pPr algn="ctr"/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𝑣𝑑</m:t>
                        </m:r>
                      </m:sub>
                    </m:sSub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dirty="0"/>
                  <a:t>       con: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𝑣𝑑</m:t>
                        </m:r>
                      </m:sub>
                    </m:sSub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den>
                    </m:f>
                  </m:oMath>
                </a14:m>
                <a:endParaRPr lang="it-IT" dirty="0"/>
              </a:p>
              <a:p>
                <a:pPr algn="ctr"/>
                <a:endParaRPr lang="it-IT" dirty="0"/>
              </a:p>
              <a:p>
                <a:pPr algn="just"/>
                <a:r>
                  <a:rPr lang="it-IT" dirty="0"/>
                  <a:t>Data la specifica sulla banda, sul margine di fase e valutando modulo e fase di T</a:t>
                </a:r>
                <a:r>
                  <a:rPr lang="it-IT" baseline="-25000" dirty="0"/>
                  <a:t>u</a:t>
                </a:r>
                <a:r>
                  <a:rPr lang="it-IT" dirty="0"/>
                  <a:t> in </a:t>
                </a:r>
                <a:r>
                  <a:rPr lang="it-IT" dirty="0" err="1"/>
                  <a:t>f</a:t>
                </a:r>
                <a:r>
                  <a:rPr lang="it-IT" baseline="-25000" dirty="0" err="1"/>
                  <a:t>c</a:t>
                </a:r>
                <a:r>
                  <a:rPr lang="it-IT" dirty="0"/>
                  <a:t>, si ricavano le specifiche per il compensatore:</a:t>
                </a:r>
              </a:p>
              <a:p>
                <a:endParaRPr lang="it-IT" dirty="0"/>
              </a:p>
              <a:p>
                <a:pPr marL="342900" indent="-342900" algn="ctr"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𝑓𝑐</m:t>
                            </m:r>
                          </m:e>
                        </m:d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𝑓𝑐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it-IT" dirty="0"/>
              </a:p>
              <a:p>
                <a:pPr marL="342900" indent="-342900" algn="ctr">
                  <a:buAutoNum type="arabicPeriod"/>
                </a:pPr>
                <a:endParaRPr lang="it-IT" dirty="0"/>
              </a:p>
              <a:p>
                <a:pPr marL="342900" indent="-342900" algn="ctr"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𝐺𝑐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𝑓𝑐</m:t>
                        </m:r>
                      </m:sup>
                    </m:sSubSup>
                    <m:r>
                      <a:rPr lang="it-IT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−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𝑇𝑢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𝑓𝑐</m:t>
                        </m:r>
                      </m:sup>
                    </m:sSubSup>
                    <m:r>
                      <a:rPr lang="it-IT" b="0" i="1" smtClean="0">
                        <a:latin typeface="Cambria Math" panose="02040503050406030204" pitchFamily="18" charset="0"/>
                      </a:rPr>
                      <m:t> − 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it-IT" dirty="0"/>
                  <a:t>     </a:t>
                </a:r>
                <a:r>
                  <a:rPr lang="it-IT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AC594D4-2A76-B20C-62CD-74DF2657E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728215"/>
                <a:ext cx="5605272" cy="3654014"/>
              </a:xfrm>
              <a:prstGeom prst="rect">
                <a:avLst/>
              </a:prstGeom>
              <a:blipFill>
                <a:blip r:embed="rId2"/>
                <a:stretch>
                  <a:fillRect l="-905" r="-905" b="-138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magine 10">
            <a:extLst>
              <a:ext uri="{FF2B5EF4-FFF2-40B4-BE49-F238E27FC236}">
                <a16:creationId xmlns:a16="http://schemas.microsoft.com/office/drawing/2014/main" id="{CD69A859-CAE1-A5B4-90CA-0F85EA257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384" y="2212070"/>
            <a:ext cx="4648200" cy="345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E1FFAB5A-4670-18FA-AB21-0D239B75F4F2}"/>
                  </a:ext>
                </a:extLst>
              </p:cNvPr>
              <p:cNvSpPr txBox="1"/>
              <p:nvPr/>
            </p:nvSpPr>
            <p:spPr>
              <a:xfrm>
                <a:off x="557784" y="1543549"/>
                <a:ext cx="48646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Considero </a:t>
                </a:r>
                <a:r>
                  <a:rPr lang="it-IT" dirty="0" err="1"/>
                  <a:t>R</a:t>
                </a:r>
                <a:r>
                  <a:rPr lang="it-IT" dirty="0"/>
                  <a:t> = 5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it-IT" dirty="0">
                  <a:ea typeface="Cambria Math" panose="02040503050406030204" pitchFamily="18" charset="0"/>
                </a:endParaRPr>
              </a:p>
              <a:p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E1FFAB5A-4670-18FA-AB21-0D239B75F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84" y="1543549"/>
                <a:ext cx="4864608" cy="646331"/>
              </a:xfrm>
              <a:prstGeom prst="rect">
                <a:avLst/>
              </a:prstGeom>
              <a:blipFill>
                <a:blip r:embed="rId4"/>
                <a:stretch>
                  <a:fillRect l="-1302" t="-384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9840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61FB5891-17EF-E120-E04D-613049753469}"/>
              </a:ext>
            </a:extLst>
          </p:cNvPr>
          <p:cNvCxnSpPr/>
          <p:nvPr/>
        </p:nvCxnSpPr>
        <p:spPr>
          <a:xfrm>
            <a:off x="356616" y="6173724"/>
            <a:ext cx="11478768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80B816F-8C9C-1E8B-19D4-B830C6ACF668}"/>
              </a:ext>
            </a:extLst>
          </p:cNvPr>
          <p:cNvSpPr txBox="1"/>
          <p:nvPr/>
        </p:nvSpPr>
        <p:spPr>
          <a:xfrm>
            <a:off x="356616" y="6309360"/>
            <a:ext cx="221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Buck-Boost C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670BD121-8F16-91BF-0251-84197F021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3656" y="6313567"/>
            <a:ext cx="871728" cy="365125"/>
          </a:xfrm>
        </p:spPr>
        <p:txBody>
          <a:bodyPr/>
          <a:lstStyle/>
          <a:p>
            <a:fld id="{CD464828-382C-5E41-A923-946A6BD5A57D}" type="slidenum">
              <a:rPr lang="it-IT" sz="1800" smtClean="0">
                <a:solidFill>
                  <a:schemeClr val="tx1"/>
                </a:solidFill>
              </a:rPr>
              <a:t>2</a:t>
            </a:fld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E8A57443-7BAF-AD04-4681-7197B865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497666"/>
            <a:ext cx="10515600" cy="803715"/>
          </a:xfrm>
        </p:spPr>
        <p:txBody>
          <a:bodyPr>
            <a:normAutofit/>
          </a:bodyPr>
          <a:lstStyle/>
          <a:p>
            <a:r>
              <a:rPr lang="it-IT" sz="3600" b="1" dirty="0"/>
              <a:t>Specifiche Buck-Boost C</a:t>
            </a:r>
            <a:endParaRPr lang="it-IT" sz="3600" dirty="0"/>
          </a:p>
        </p:txBody>
      </p:sp>
      <p:graphicFrame>
        <p:nvGraphicFramePr>
          <p:cNvPr id="13" name="Segnaposto contenuto 3">
            <a:extLst>
              <a:ext uri="{FF2B5EF4-FFF2-40B4-BE49-F238E27FC236}">
                <a16:creationId xmlns:a16="http://schemas.microsoft.com/office/drawing/2014/main" id="{CBEFFC26-E16D-F9E3-57F9-24BD932CF2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6892255"/>
              </p:ext>
            </p:extLst>
          </p:nvPr>
        </p:nvGraphicFramePr>
        <p:xfrm>
          <a:off x="838200" y="1441223"/>
          <a:ext cx="10515600" cy="437070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53505844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591546891"/>
                    </a:ext>
                  </a:extLst>
                </a:gridCol>
              </a:tblGrid>
              <a:tr h="397337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Tensione di ingresso nominale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ln>
                            <a:solidFill>
                              <a:schemeClr val="accent1"/>
                            </a:solidFill>
                          </a:ln>
                          <a:solidFill>
                            <a:schemeClr val="tx1"/>
                          </a:solidFill>
                        </a:rPr>
                        <a:t>5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0869537"/>
                  </a:ext>
                </a:extLst>
              </a:tr>
              <a:tr h="397337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Tensione di uscita regolata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chemeClr val="accent1"/>
                            </a:solidFill>
                          </a:ln>
                          <a:solidFill>
                            <a:schemeClr val="tx1"/>
                          </a:solidFill>
                        </a:rPr>
                        <a:t>- 5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560773"/>
                  </a:ext>
                </a:extLst>
              </a:tr>
              <a:tr h="397337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Frequenza di switching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chemeClr val="accent1"/>
                            </a:solidFill>
                          </a:ln>
                          <a:solidFill>
                            <a:schemeClr val="tx1"/>
                          </a:solidFill>
                        </a:rPr>
                        <a:t>1 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528378"/>
                  </a:ext>
                </a:extLst>
              </a:tr>
              <a:tr h="397337">
                <a:tc>
                  <a:txBody>
                    <a:bodyPr/>
                    <a:lstStyle/>
                    <a:p>
                      <a:pPr algn="ctr"/>
                      <a:r>
                        <a:rPr lang="it-IT" b="1" dirty="0" err="1"/>
                        <a:t>Ripple</a:t>
                      </a:r>
                      <a:r>
                        <a:rPr lang="it-IT" b="1" dirty="0"/>
                        <a:t> della tensione di uscita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ln>
                            <a:solidFill>
                              <a:schemeClr val="accent1"/>
                            </a:solidFill>
                          </a:ln>
                          <a:solidFill>
                            <a:schemeClr val="tx1"/>
                          </a:solidFill>
                        </a:rPr>
                        <a:t>&lt; 0.02 ∙ |V</a:t>
                      </a:r>
                      <a:r>
                        <a:rPr lang="it-IT" baseline="-25000" dirty="0">
                          <a:ln>
                            <a:solidFill>
                              <a:schemeClr val="accent1"/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it-IT" dirty="0">
                          <a:ln>
                            <a:solidFill>
                              <a:schemeClr val="accent1"/>
                            </a:solidFill>
                          </a:ln>
                          <a:solidFill>
                            <a:schemeClr val="tx1"/>
                          </a:solidFill>
                        </a:rPr>
                        <a:t>|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873504"/>
                  </a:ext>
                </a:extLst>
              </a:tr>
              <a:tr h="397337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Resistenza di carico (min, max)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>
                          <a:ln>
                            <a:solidFill>
                              <a:schemeClr val="accent1"/>
                            </a:solidFill>
                          </a:ln>
                          <a:solidFill>
                            <a:schemeClr val="tx1"/>
                          </a:solidFill>
                        </a:rPr>
                        <a:t>[0.5, 50] 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084778"/>
                  </a:ext>
                </a:extLst>
              </a:tr>
              <a:tr h="397337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Regione di funzionamento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chemeClr val="accent1"/>
                            </a:solidFill>
                          </a:ln>
                          <a:solidFill>
                            <a:schemeClr val="tx1"/>
                          </a:solidFill>
                        </a:rPr>
                        <a:t>CCM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55403"/>
                  </a:ext>
                </a:extLst>
              </a:tr>
              <a:tr h="397337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Banda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chemeClr val="accent1"/>
                            </a:solidFill>
                          </a:ln>
                          <a:solidFill>
                            <a:schemeClr val="tx1"/>
                          </a:solidFill>
                        </a:rPr>
                        <a:t>100 Hz &lt; </a:t>
                      </a:r>
                      <a:r>
                        <a:rPr lang="it-IT" dirty="0" err="1">
                          <a:ln>
                            <a:solidFill>
                              <a:schemeClr val="accent1"/>
                            </a:solidFill>
                          </a:ln>
                          <a:solidFill>
                            <a:schemeClr val="tx1"/>
                          </a:solidFill>
                        </a:rPr>
                        <a:t>f</a:t>
                      </a:r>
                      <a:r>
                        <a:rPr lang="it-IT" baseline="-25000" dirty="0" err="1">
                          <a:ln>
                            <a:solidFill>
                              <a:schemeClr val="accent1"/>
                            </a:solidFill>
                          </a:ln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it-IT" dirty="0">
                          <a:ln>
                            <a:solidFill>
                              <a:schemeClr val="accent1"/>
                            </a:solidFill>
                          </a:ln>
                          <a:solidFill>
                            <a:schemeClr val="tx1"/>
                          </a:solidFill>
                        </a:rPr>
                        <a:t> &lt; 300 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657727"/>
                  </a:ext>
                </a:extLst>
              </a:tr>
              <a:tr h="397337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Margine di fase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chemeClr val="accent1"/>
                            </a:solidFill>
                          </a:ln>
                          <a:solidFill>
                            <a:schemeClr val="tx1"/>
                          </a:solidFill>
                        </a:rPr>
                        <a:t>𝜋/2 (±10%)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224638"/>
                  </a:ext>
                </a:extLst>
              </a:tr>
              <a:tr h="397337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Efficienza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chemeClr val="accent1"/>
                            </a:solidFill>
                          </a:ln>
                          <a:solidFill>
                            <a:schemeClr val="tx1"/>
                          </a:solidFill>
                        </a:rPr>
                        <a:t>&gt; 70%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589521"/>
                  </a:ext>
                </a:extLst>
              </a:tr>
              <a:tr h="397337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Tensione di riferimento </a:t>
                      </a:r>
                      <a:r>
                        <a:rPr lang="it-IT" b="1" dirty="0" err="1"/>
                        <a:t>Vref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chemeClr val="accent1"/>
                            </a:solidFill>
                          </a:ln>
                          <a:solidFill>
                            <a:schemeClr val="tx1"/>
                          </a:solidFill>
                        </a:rPr>
                        <a:t>- 1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67454"/>
                  </a:ext>
                </a:extLst>
              </a:tr>
              <a:tr h="397337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V</a:t>
                      </a:r>
                      <a:r>
                        <a:rPr lang="it-IT" b="1" baseline="-250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ln>
                            <a:solidFill>
                              <a:schemeClr val="accent1"/>
                            </a:solidFill>
                          </a:ln>
                          <a:solidFill>
                            <a:schemeClr val="tx1"/>
                          </a:solidFill>
                        </a:rPr>
                        <a:t>1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010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49887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61FB5891-17EF-E120-E04D-613049753469}"/>
              </a:ext>
            </a:extLst>
          </p:cNvPr>
          <p:cNvCxnSpPr/>
          <p:nvPr/>
        </p:nvCxnSpPr>
        <p:spPr>
          <a:xfrm>
            <a:off x="356616" y="6173724"/>
            <a:ext cx="11478768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80B816F-8C9C-1E8B-19D4-B830C6ACF668}"/>
              </a:ext>
            </a:extLst>
          </p:cNvPr>
          <p:cNvSpPr txBox="1"/>
          <p:nvPr/>
        </p:nvSpPr>
        <p:spPr>
          <a:xfrm>
            <a:off x="356616" y="6309360"/>
            <a:ext cx="221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Buck-Boost C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670BD121-8F16-91BF-0251-84197F021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3656" y="6313567"/>
            <a:ext cx="871728" cy="365125"/>
          </a:xfrm>
        </p:spPr>
        <p:txBody>
          <a:bodyPr/>
          <a:lstStyle/>
          <a:p>
            <a:fld id="{CD464828-382C-5E41-A923-946A6BD5A57D}" type="slidenum">
              <a:rPr lang="it-IT" sz="1800" smtClean="0">
                <a:solidFill>
                  <a:schemeClr val="tx1"/>
                </a:solidFill>
              </a:rPr>
              <a:t>20</a:t>
            </a:fld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144AD62-BF3B-4D0F-411C-559C3BE14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520161"/>
            <a:ext cx="10515600" cy="803715"/>
          </a:xfrm>
        </p:spPr>
        <p:txBody>
          <a:bodyPr>
            <a:normAutofit/>
          </a:bodyPr>
          <a:lstStyle/>
          <a:p>
            <a:r>
              <a:rPr lang="it-IT" sz="3600" b="1" dirty="0"/>
              <a:t>Progettazione del controllore per il feedback</a:t>
            </a:r>
            <a:endParaRPr lang="it-IT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EE212A6-2AB8-816C-DDE7-BC68EB16B0EC}"/>
                  </a:ext>
                </a:extLst>
              </p:cNvPr>
              <p:cNvSpPr txBox="1"/>
              <p:nvPr/>
            </p:nvSpPr>
            <p:spPr>
              <a:xfrm>
                <a:off x="905256" y="1428481"/>
                <a:ext cx="5532120" cy="4491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sz="1600" dirty="0"/>
                  <a:t>Per rispettare le specifiche sul </a:t>
                </a:r>
                <a:r>
                  <a:rPr lang="it-IT" sz="1600" b="1" dirty="0"/>
                  <a:t>margine in fase </a:t>
                </a:r>
                <a:r>
                  <a:rPr lang="it-IT" sz="1600" dirty="0"/>
                  <a:t>scelgo un compensatore </a:t>
                </a:r>
                <a:r>
                  <a:rPr lang="it-IT" sz="1600" b="1" dirty="0"/>
                  <a:t>integrativo</a:t>
                </a:r>
                <a:r>
                  <a:rPr lang="it-IT" sz="1600" dirty="0"/>
                  <a:t> con </a:t>
                </a:r>
                <a:r>
                  <a:rPr lang="it-IT" sz="1600" dirty="0" err="1"/>
                  <a:t>f</a:t>
                </a:r>
                <a:r>
                  <a:rPr lang="it-IT" sz="1600" baseline="-25000" dirty="0" err="1"/>
                  <a:t>c</a:t>
                </a:r>
                <a:r>
                  <a:rPr lang="it-IT" sz="1600" dirty="0"/>
                  <a:t> = 105 Hz:</a:t>
                </a:r>
              </a:p>
              <a:p>
                <a:endParaRPr lang="it-IT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=− </m:t>
                    </m:r>
                    <m:f>
                      <m:f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𝑃𝐶</m:t>
                            </m:r>
                          </m:sub>
                        </m:sSub>
                      </m:num>
                      <m:den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it-IT" sz="1600" dirty="0"/>
                  <a:t> </a:t>
                </a:r>
              </a:p>
              <a:p>
                <a:endParaRPr lang="it-IT" sz="1600" dirty="0"/>
              </a:p>
              <a:p>
                <a:pPr algn="just"/>
                <a:r>
                  <a:rPr lang="it-IT" sz="1600" dirty="0"/>
                  <a:t>La frequenza di crossover del compensatore si ricava considerando l’andamento inversamente proporzionale alla frequenza che ha il modulo del compensatore:</a:t>
                </a:r>
              </a:p>
              <a:p>
                <a:endParaRPr lang="it-IT" sz="1600" dirty="0"/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d>
                          <m:d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𝑃𝐶</m:t>
                            </m:r>
                          </m:sub>
                        </m:sSub>
                      </m:num>
                      <m:den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sz="1600" dirty="0"/>
                  <a:t> </a:t>
                </a:r>
              </a:p>
              <a:p>
                <a:endParaRPr lang="it-IT" sz="1600" dirty="0"/>
              </a:p>
              <a:p>
                <a14:m>
                  <m:oMath xmlns:m="http://schemas.openxmlformats.org/officeDocument/2006/math">
                    <m:r>
                      <a:rPr lang="it-IT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𝑃𝐶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it-IT" sz="16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d>
                          <m:d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it-IT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it-IT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den>
                    </m:f>
                  </m:oMath>
                </a14:m>
                <a:r>
                  <a:rPr lang="it-IT" sz="1600" dirty="0"/>
                  <a:t> </a:t>
                </a:r>
              </a:p>
              <a:p>
                <a:endParaRPr lang="it-IT" sz="1600" dirty="0"/>
              </a:p>
              <a:p>
                <a:r>
                  <a:rPr lang="it-IT" sz="1600" dirty="0"/>
                  <a:t>Per quanto riguarda il margine di fase:</a:t>
                </a:r>
              </a:p>
              <a:p>
                <a:endParaRPr lang="it-IT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it-IT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𝐺𝑐</m:t>
                        </m:r>
                      </m:sub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𝑓𝑐</m:t>
                        </m:r>
                      </m:sup>
                    </m:sSubSup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it-IT" sz="1600" dirty="0"/>
                  <a:t> 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EE212A6-2AB8-816C-DDE7-BC68EB16B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56" y="1428481"/>
                <a:ext cx="5532120" cy="4491742"/>
              </a:xfrm>
              <a:prstGeom prst="rect">
                <a:avLst/>
              </a:prstGeom>
              <a:blipFill>
                <a:blip r:embed="rId2"/>
                <a:stretch>
                  <a:fillRect l="-688" t="-563" r="-68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A3767E5A-BA10-DD6C-ECA9-AA20AA73E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549" y="1436842"/>
            <a:ext cx="3054043" cy="447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27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61FB5891-17EF-E120-E04D-613049753469}"/>
              </a:ext>
            </a:extLst>
          </p:cNvPr>
          <p:cNvCxnSpPr/>
          <p:nvPr/>
        </p:nvCxnSpPr>
        <p:spPr>
          <a:xfrm>
            <a:off x="356616" y="6173724"/>
            <a:ext cx="11478768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80B816F-8C9C-1E8B-19D4-B830C6ACF668}"/>
              </a:ext>
            </a:extLst>
          </p:cNvPr>
          <p:cNvSpPr txBox="1"/>
          <p:nvPr/>
        </p:nvSpPr>
        <p:spPr>
          <a:xfrm>
            <a:off x="356616" y="6309360"/>
            <a:ext cx="221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Buck-Boost C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670BD121-8F16-91BF-0251-84197F021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3656" y="6313567"/>
            <a:ext cx="871728" cy="365125"/>
          </a:xfrm>
        </p:spPr>
        <p:txBody>
          <a:bodyPr/>
          <a:lstStyle/>
          <a:p>
            <a:fld id="{CD464828-382C-5E41-A923-946A6BD5A57D}" type="slidenum">
              <a:rPr lang="it-IT" sz="1800" smtClean="0">
                <a:solidFill>
                  <a:schemeClr val="tx1"/>
                </a:solidFill>
              </a:rPr>
              <a:t>21</a:t>
            </a:fld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37AEC3FC-268C-21B0-9BFE-B0D608A11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520161"/>
            <a:ext cx="10515600" cy="803715"/>
          </a:xfrm>
        </p:spPr>
        <p:txBody>
          <a:bodyPr>
            <a:normAutofit/>
          </a:bodyPr>
          <a:lstStyle/>
          <a:p>
            <a:r>
              <a:rPr lang="it-IT" sz="3600" b="1" dirty="0"/>
              <a:t>Guadagno d’anello compensato dal feedback</a:t>
            </a:r>
            <a:endParaRPr lang="it-IT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F6170E45-6C42-930D-BD73-BCF7E56F1B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43244" y="1755284"/>
                <a:ext cx="4940808" cy="3558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Controllo sul </a:t>
                </a:r>
                <a:r>
                  <a:rPr lang="it-IT" sz="1600" b="1" dirty="0"/>
                  <a:t>disturbo ad alta frequenza</a:t>
                </a:r>
                <a:r>
                  <a:rPr lang="it-IT" sz="1600" dirty="0"/>
                  <a:t>:</a:t>
                </a:r>
              </a:p>
              <a:p>
                <a:endParaRPr lang="it-IT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≫ </m:t>
                    </m:r>
                    <m:d>
                      <m:dPr>
                        <m:begChr m:val="|"/>
                        <m:endChr m:val="|"/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d>
                          <m:d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𝑟𝑖𝑝𝑝𝑙𝑒</m:t>
                        </m:r>
                      </m:sub>
                    </m:sSub>
                  </m:oMath>
                </a14:m>
                <a:r>
                  <a:rPr lang="it-IT" sz="1600" dirty="0"/>
                  <a:t> </a:t>
                </a:r>
              </a:p>
              <a:p>
                <a:endParaRPr lang="it-IT" sz="1600" dirty="0"/>
              </a:p>
              <a:p>
                <a:r>
                  <a:rPr lang="it-IT" sz="1600" dirty="0"/>
                  <a:t>Risulta:</a:t>
                </a:r>
              </a:p>
              <a:p>
                <a:endParaRPr lang="it-IT" sz="1600" dirty="0"/>
              </a:p>
              <a:p>
                <a:endParaRPr lang="it-IT" sz="1600" dirty="0"/>
              </a:p>
              <a:p>
                <a:endParaRPr lang="it-IT" sz="1600" dirty="0"/>
              </a:p>
              <a:p>
                <a:endParaRPr lang="it-IT" sz="1600" dirty="0"/>
              </a:p>
              <a:p>
                <a:endParaRPr lang="it-IT" sz="1600" dirty="0"/>
              </a:p>
              <a:p>
                <a:r>
                  <a:rPr lang="it-IT" sz="1600" dirty="0"/>
                  <a:t>La condizione risulta essere rispettata.</a:t>
                </a:r>
              </a:p>
              <a:p>
                <a:endParaRPr lang="it-IT" sz="1600" dirty="0"/>
              </a:p>
              <a:p>
                <a:r>
                  <a:rPr lang="it-IT" sz="1600" dirty="0"/>
                  <a:t>Infine avendo scelto un compensatore integrativo l’</a:t>
                </a:r>
                <a:r>
                  <a:rPr lang="it-IT" sz="1600" b="1" dirty="0"/>
                  <a:t>errore a regime </a:t>
                </a:r>
                <a:r>
                  <a:rPr lang="it-IT" sz="1600" dirty="0"/>
                  <a:t>sarà nullo.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F6170E45-6C42-930D-BD73-BCF7E56F1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244" y="1755284"/>
                <a:ext cx="4940808" cy="3558410"/>
              </a:xfrm>
              <a:prstGeom prst="rect">
                <a:avLst/>
              </a:prstGeom>
              <a:blipFill>
                <a:blip r:embed="rId2"/>
                <a:stretch>
                  <a:fillRect l="-513" t="-712" b="-106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magine 1">
            <a:extLst>
              <a:ext uri="{FF2B5EF4-FFF2-40B4-BE49-F238E27FC236}">
                <a16:creationId xmlns:a16="http://schemas.microsoft.com/office/drawing/2014/main" id="{C5527AB7-6C28-6AC5-8287-2D29AFAA4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653" y="1450965"/>
            <a:ext cx="2557308" cy="443500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519A8E4-6FA9-91BD-A9ED-08365B62B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040" y="3300167"/>
            <a:ext cx="1397000" cy="7366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5DEDF5D0-2ABD-F506-D8DF-D628052BD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5616" y="2540000"/>
            <a:ext cx="11303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227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61FB5891-17EF-E120-E04D-613049753469}"/>
              </a:ext>
            </a:extLst>
          </p:cNvPr>
          <p:cNvCxnSpPr/>
          <p:nvPr/>
        </p:nvCxnSpPr>
        <p:spPr>
          <a:xfrm>
            <a:off x="356616" y="6173724"/>
            <a:ext cx="11478768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80B816F-8C9C-1E8B-19D4-B830C6ACF668}"/>
              </a:ext>
            </a:extLst>
          </p:cNvPr>
          <p:cNvSpPr txBox="1"/>
          <p:nvPr/>
        </p:nvSpPr>
        <p:spPr>
          <a:xfrm>
            <a:off x="356616" y="6309360"/>
            <a:ext cx="221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Buck-Boost C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670BD121-8F16-91BF-0251-84197F021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3656" y="6313567"/>
            <a:ext cx="871728" cy="365125"/>
          </a:xfrm>
        </p:spPr>
        <p:txBody>
          <a:bodyPr/>
          <a:lstStyle/>
          <a:p>
            <a:fld id="{CD464828-382C-5E41-A923-946A6BD5A57D}" type="slidenum">
              <a:rPr lang="it-IT" sz="1800" smtClean="0">
                <a:solidFill>
                  <a:schemeClr val="tx1"/>
                </a:solidFill>
              </a:rPr>
              <a:t>22</a:t>
            </a:fld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144AD62-BF3B-4D0F-411C-559C3BE14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520161"/>
            <a:ext cx="10890504" cy="803715"/>
          </a:xfrm>
        </p:spPr>
        <p:txBody>
          <a:bodyPr>
            <a:normAutofit/>
          </a:bodyPr>
          <a:lstStyle/>
          <a:p>
            <a:r>
              <a:rPr lang="it-IT" sz="3600" b="1" dirty="0"/>
              <a:t>Simulazione modello di piccolo segnale a loop chiuso</a:t>
            </a:r>
            <a:endParaRPr lang="it-IT" sz="3600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7657D4CD-03D3-C5C4-AF21-4854620B9E75}"/>
              </a:ext>
            </a:extLst>
          </p:cNvPr>
          <p:cNvGrpSpPr/>
          <p:nvPr/>
        </p:nvGrpSpPr>
        <p:grpSpPr>
          <a:xfrm>
            <a:off x="557784" y="1638225"/>
            <a:ext cx="5699760" cy="2055674"/>
            <a:chOff x="1780032" y="2025650"/>
            <a:chExt cx="7772400" cy="2806700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15F3FDDC-3FDA-40DA-F7AC-39FFC0E59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0032" y="2025650"/>
              <a:ext cx="7772400" cy="2806700"/>
            </a:xfrm>
            <a:prstGeom prst="rect">
              <a:avLst/>
            </a:prstGeom>
          </p:spPr>
        </p:pic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82EF2EBD-F717-7034-D8E8-B53E2CD9C628}"/>
                </a:ext>
              </a:extLst>
            </p:cNvPr>
            <p:cNvSpPr/>
            <p:nvPr/>
          </p:nvSpPr>
          <p:spPr>
            <a:xfrm>
              <a:off x="4495800" y="4366006"/>
              <a:ext cx="5056632" cy="4663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B65532DC-C805-53ED-2A2B-C0DF3607CB55}"/>
                  </a:ext>
                </a:extLst>
              </p:cNvPr>
              <p:cNvSpPr txBox="1"/>
              <p:nvPr/>
            </p:nvSpPr>
            <p:spPr>
              <a:xfrm>
                <a:off x="557784" y="4441407"/>
                <a:ext cx="5375446" cy="9980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/>
                  <a:t>Gradino del riferimento: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it-IT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it-IT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𝒓𝒆𝒇</m:t>
                        </m:r>
                      </m:sub>
                    </m:sSub>
                    <m:r>
                      <a:rPr lang="it-IT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</m:t>
                    </m:r>
                    <m:r>
                      <a:rPr lang="it-IT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it-IT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it-IT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it-IT" sz="1600" b="1" dirty="0"/>
              </a:p>
              <a:p>
                <a:endParaRPr lang="it-IT" sz="1600" dirty="0"/>
              </a:p>
              <a:p>
                <a:r>
                  <a:rPr lang="it-IT" sz="1600" dirty="0"/>
                  <a:t>Variazione tensione di uscita attesa: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16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it-IT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it-IT" sz="1600" b="1" i="1" smtClean="0"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  <m:sup>
                        <m:r>
                          <a:rPr lang="it-IT" sz="1600" b="1" i="1" smtClean="0">
                            <a:latin typeface="Cambria Math" panose="02040503050406030204" pitchFamily="18" charset="0"/>
                          </a:rPr>
                          <m:t>𝒂𝒕𝒕</m:t>
                        </m:r>
                      </m:sup>
                    </m:sSubSup>
                    <m:r>
                      <a:rPr lang="it-IT" sz="1600" b="1" i="1" smtClean="0">
                        <a:latin typeface="Cambria Math" panose="02040503050406030204" pitchFamily="18" charset="0"/>
                      </a:rPr>
                      <m:t> = </m:t>
                    </m:r>
                    <m:f>
                      <m:fPr>
                        <m:ctrlPr>
                          <a:rPr lang="it-IT" sz="16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it-IT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it-IT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𝒓𝒆𝒇</m:t>
                            </m:r>
                          </m:sub>
                        </m:sSub>
                      </m:num>
                      <m:den>
                        <m:r>
                          <a:rPr lang="it-IT" sz="16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den>
                    </m:f>
                  </m:oMath>
                </a14:m>
                <a:r>
                  <a:rPr lang="it-IT" sz="1600" b="1" dirty="0"/>
                  <a:t> </a:t>
                </a:r>
                <a14:m>
                  <m:oMath xmlns:m="http://schemas.openxmlformats.org/officeDocument/2006/math">
                    <m:r>
                      <a:rPr lang="it-IT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it-IT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it-IT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lang="it-IT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oMath>
                </a14:m>
                <a:endParaRPr lang="it-IT" sz="1600" b="1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B65532DC-C805-53ED-2A2B-C0DF3607CB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84" y="4441407"/>
                <a:ext cx="5375446" cy="998030"/>
              </a:xfrm>
              <a:prstGeom prst="rect">
                <a:avLst/>
              </a:prstGeom>
              <a:blipFill>
                <a:blip r:embed="rId3"/>
                <a:stretch>
                  <a:fillRect l="-708" t="-1250" b="-125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magine 11">
            <a:extLst>
              <a:ext uri="{FF2B5EF4-FFF2-40B4-BE49-F238E27FC236}">
                <a16:creationId xmlns:a16="http://schemas.microsoft.com/office/drawing/2014/main" id="{6FC93CB1-021F-DFA3-30EB-D569590C0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274" y="2387411"/>
            <a:ext cx="5191762" cy="262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18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61FB5891-17EF-E120-E04D-613049753469}"/>
              </a:ext>
            </a:extLst>
          </p:cNvPr>
          <p:cNvCxnSpPr/>
          <p:nvPr/>
        </p:nvCxnSpPr>
        <p:spPr>
          <a:xfrm>
            <a:off x="356616" y="6173724"/>
            <a:ext cx="11478768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80B816F-8C9C-1E8B-19D4-B830C6ACF668}"/>
              </a:ext>
            </a:extLst>
          </p:cNvPr>
          <p:cNvSpPr txBox="1"/>
          <p:nvPr/>
        </p:nvSpPr>
        <p:spPr>
          <a:xfrm>
            <a:off x="356616" y="6309360"/>
            <a:ext cx="221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Buck-Boost C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670BD121-8F16-91BF-0251-84197F021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3656" y="6313567"/>
            <a:ext cx="871728" cy="365125"/>
          </a:xfrm>
        </p:spPr>
        <p:txBody>
          <a:bodyPr/>
          <a:lstStyle/>
          <a:p>
            <a:fld id="{CD464828-382C-5E41-A923-946A6BD5A57D}" type="slidenum">
              <a:rPr lang="it-IT" sz="1800" smtClean="0">
                <a:solidFill>
                  <a:schemeClr val="tx1"/>
                </a:solidFill>
              </a:rPr>
              <a:t>23</a:t>
            </a:fld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144AD62-BF3B-4D0F-411C-559C3BE14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520161"/>
            <a:ext cx="10515600" cy="803715"/>
          </a:xfrm>
        </p:spPr>
        <p:txBody>
          <a:bodyPr>
            <a:normAutofit/>
          </a:bodyPr>
          <a:lstStyle/>
          <a:p>
            <a:r>
              <a:rPr lang="it-IT" sz="3600" b="1" dirty="0"/>
              <a:t>Simulazione del convertitore in feedback</a:t>
            </a:r>
            <a:endParaRPr lang="it-IT" sz="36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4732803-AD88-6D83-1B56-8D8AC2B2E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314" y="1483758"/>
            <a:ext cx="6405372" cy="399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543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61FB5891-17EF-E120-E04D-613049753469}"/>
              </a:ext>
            </a:extLst>
          </p:cNvPr>
          <p:cNvCxnSpPr/>
          <p:nvPr/>
        </p:nvCxnSpPr>
        <p:spPr>
          <a:xfrm>
            <a:off x="356616" y="6173724"/>
            <a:ext cx="11478768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80B816F-8C9C-1E8B-19D4-B830C6ACF668}"/>
              </a:ext>
            </a:extLst>
          </p:cNvPr>
          <p:cNvSpPr txBox="1"/>
          <p:nvPr/>
        </p:nvSpPr>
        <p:spPr>
          <a:xfrm>
            <a:off x="356616" y="6309360"/>
            <a:ext cx="221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Buck-Boost C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670BD121-8F16-91BF-0251-84197F021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3656" y="6313567"/>
            <a:ext cx="871728" cy="365125"/>
          </a:xfrm>
        </p:spPr>
        <p:txBody>
          <a:bodyPr/>
          <a:lstStyle/>
          <a:p>
            <a:fld id="{CD464828-382C-5E41-A923-946A6BD5A57D}" type="slidenum">
              <a:rPr lang="it-IT" sz="1800" smtClean="0">
                <a:solidFill>
                  <a:schemeClr val="tx1"/>
                </a:solidFill>
              </a:rPr>
              <a:t>24</a:t>
            </a:fld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144AD62-BF3B-4D0F-411C-559C3BE14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520161"/>
            <a:ext cx="10515600" cy="803715"/>
          </a:xfrm>
        </p:spPr>
        <p:txBody>
          <a:bodyPr>
            <a:normAutofit/>
          </a:bodyPr>
          <a:lstStyle/>
          <a:p>
            <a:r>
              <a:rPr lang="it-IT" sz="3600" b="1" dirty="0"/>
              <a:t>Simulazione del convertitore in feedback - </a:t>
            </a:r>
            <a:r>
              <a:rPr lang="it-IT" sz="3600" b="1" dirty="0" err="1"/>
              <a:t>R</a:t>
            </a:r>
            <a:endParaRPr lang="it-IT" sz="36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17E18C0-1B88-2A9D-EAC1-7D930900ACC3}"/>
              </a:ext>
            </a:extLst>
          </p:cNvPr>
          <p:cNvSpPr txBox="1"/>
          <p:nvPr/>
        </p:nvSpPr>
        <p:spPr>
          <a:xfrm>
            <a:off x="4564380" y="5517396"/>
            <a:ext cx="306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Nessun disturbo in ingresso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122BBF2-8E37-E968-1533-0B484CED3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09494"/>
            <a:ext cx="7772400" cy="363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15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61FB5891-17EF-E120-E04D-613049753469}"/>
              </a:ext>
            </a:extLst>
          </p:cNvPr>
          <p:cNvCxnSpPr/>
          <p:nvPr/>
        </p:nvCxnSpPr>
        <p:spPr>
          <a:xfrm>
            <a:off x="356616" y="6173724"/>
            <a:ext cx="11478768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80B816F-8C9C-1E8B-19D4-B830C6ACF668}"/>
              </a:ext>
            </a:extLst>
          </p:cNvPr>
          <p:cNvSpPr txBox="1"/>
          <p:nvPr/>
        </p:nvSpPr>
        <p:spPr>
          <a:xfrm>
            <a:off x="356616" y="6309360"/>
            <a:ext cx="221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Buck-Boost C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670BD121-8F16-91BF-0251-84197F021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3656" y="6313567"/>
            <a:ext cx="871728" cy="365125"/>
          </a:xfrm>
        </p:spPr>
        <p:txBody>
          <a:bodyPr/>
          <a:lstStyle/>
          <a:p>
            <a:fld id="{CD464828-382C-5E41-A923-946A6BD5A57D}" type="slidenum">
              <a:rPr lang="it-IT" sz="1800" smtClean="0">
                <a:solidFill>
                  <a:schemeClr val="tx1"/>
                </a:solidFill>
              </a:rPr>
              <a:t>25</a:t>
            </a:fld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144AD62-BF3B-4D0F-411C-559C3BE14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520161"/>
            <a:ext cx="10515600" cy="803715"/>
          </a:xfrm>
        </p:spPr>
        <p:txBody>
          <a:bodyPr>
            <a:normAutofit/>
          </a:bodyPr>
          <a:lstStyle/>
          <a:p>
            <a:r>
              <a:rPr lang="it-IT" sz="3600" b="1" dirty="0"/>
              <a:t>Simulazione del convertitore in feedback - </a:t>
            </a:r>
            <a:r>
              <a:rPr lang="it-IT" sz="3600" b="1" dirty="0" err="1"/>
              <a:t>R</a:t>
            </a:r>
            <a:endParaRPr lang="it-IT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217D570-AFBB-DA7D-85D2-1D5892D23CA3}"/>
                  </a:ext>
                </a:extLst>
              </p:cNvPr>
              <p:cNvSpPr txBox="1"/>
              <p:nvPr/>
            </p:nvSpPr>
            <p:spPr>
              <a:xfrm>
                <a:off x="4313682" y="5627882"/>
                <a:ext cx="35646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Disturbo in ingresso a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5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it-IT" dirty="0"/>
                  <a:t> = 500 Hz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217D570-AFBB-DA7D-85D2-1D5892D23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3682" y="5627882"/>
                <a:ext cx="3564636" cy="369332"/>
              </a:xfrm>
              <a:prstGeom prst="rect">
                <a:avLst/>
              </a:prstGeom>
              <a:blipFill>
                <a:blip r:embed="rId4"/>
                <a:stretch>
                  <a:fillRect l="-1418" t="-6667" r="-1064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F949C62C-75C4-5F38-1E26-9E50389AA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609494"/>
            <a:ext cx="7772400" cy="363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347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61FB5891-17EF-E120-E04D-613049753469}"/>
              </a:ext>
            </a:extLst>
          </p:cNvPr>
          <p:cNvCxnSpPr/>
          <p:nvPr/>
        </p:nvCxnSpPr>
        <p:spPr>
          <a:xfrm>
            <a:off x="356616" y="6173724"/>
            <a:ext cx="11478768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80B816F-8C9C-1E8B-19D4-B830C6ACF668}"/>
              </a:ext>
            </a:extLst>
          </p:cNvPr>
          <p:cNvSpPr txBox="1"/>
          <p:nvPr/>
        </p:nvSpPr>
        <p:spPr>
          <a:xfrm>
            <a:off x="356616" y="6309360"/>
            <a:ext cx="221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Buck-Boost C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670BD121-8F16-91BF-0251-84197F021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3656" y="6313567"/>
            <a:ext cx="871728" cy="365125"/>
          </a:xfrm>
        </p:spPr>
        <p:txBody>
          <a:bodyPr/>
          <a:lstStyle/>
          <a:p>
            <a:fld id="{CD464828-382C-5E41-A923-946A6BD5A57D}" type="slidenum">
              <a:rPr lang="it-IT" sz="1800" smtClean="0">
                <a:solidFill>
                  <a:schemeClr val="tx1"/>
                </a:solidFill>
              </a:rPr>
              <a:t>26</a:t>
            </a:fld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144AD62-BF3B-4D0F-411C-559C3BE14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520161"/>
            <a:ext cx="10515600" cy="803715"/>
          </a:xfrm>
        </p:spPr>
        <p:txBody>
          <a:bodyPr>
            <a:normAutofit/>
          </a:bodyPr>
          <a:lstStyle/>
          <a:p>
            <a:r>
              <a:rPr lang="it-IT" sz="3600" b="1" dirty="0"/>
              <a:t>Simulazione del convertitore in feedback - </a:t>
            </a:r>
            <a:r>
              <a:rPr lang="it-IT" sz="3600" b="1" dirty="0" err="1"/>
              <a:t>R</a:t>
            </a:r>
            <a:endParaRPr lang="it-IT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FA8F4B6C-D089-B265-ECF1-6A2EF09A5535}"/>
                  </a:ext>
                </a:extLst>
              </p:cNvPr>
              <p:cNvSpPr txBox="1"/>
              <p:nvPr/>
            </p:nvSpPr>
            <p:spPr>
              <a:xfrm>
                <a:off x="4163187" y="5500186"/>
                <a:ext cx="3865626" cy="494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Disturbo in ingresso a circa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it-IT" dirty="0"/>
                  <a:t> = 10 Hz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FA8F4B6C-D089-B265-ECF1-6A2EF09A5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187" y="5500186"/>
                <a:ext cx="3865626" cy="494238"/>
              </a:xfrm>
              <a:prstGeom prst="rect">
                <a:avLst/>
              </a:prstGeom>
              <a:blipFill>
                <a:blip r:embed="rId2"/>
                <a:stretch>
                  <a:fillRect l="-980" r="-980" b="-7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>
            <a:extLst>
              <a:ext uri="{FF2B5EF4-FFF2-40B4-BE49-F238E27FC236}">
                <a16:creationId xmlns:a16="http://schemas.microsoft.com/office/drawing/2014/main" id="{C48DBB3F-A929-1021-D586-90CD8F402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09494"/>
            <a:ext cx="7772400" cy="363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03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61FB5891-17EF-E120-E04D-613049753469}"/>
              </a:ext>
            </a:extLst>
          </p:cNvPr>
          <p:cNvCxnSpPr/>
          <p:nvPr/>
        </p:nvCxnSpPr>
        <p:spPr>
          <a:xfrm>
            <a:off x="356616" y="6173724"/>
            <a:ext cx="11478768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80B816F-8C9C-1E8B-19D4-B830C6ACF668}"/>
              </a:ext>
            </a:extLst>
          </p:cNvPr>
          <p:cNvSpPr txBox="1"/>
          <p:nvPr/>
        </p:nvSpPr>
        <p:spPr>
          <a:xfrm>
            <a:off x="356616" y="6309360"/>
            <a:ext cx="221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Buck-Boost C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670BD121-8F16-91BF-0251-84197F021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3656" y="6313567"/>
            <a:ext cx="871728" cy="365125"/>
          </a:xfrm>
        </p:spPr>
        <p:txBody>
          <a:bodyPr/>
          <a:lstStyle/>
          <a:p>
            <a:fld id="{CD464828-382C-5E41-A923-946A6BD5A57D}" type="slidenum">
              <a:rPr lang="it-IT" sz="1800" smtClean="0">
                <a:solidFill>
                  <a:schemeClr val="tx1"/>
                </a:solidFill>
              </a:rPr>
              <a:t>27</a:t>
            </a:fld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144AD62-BF3B-4D0F-411C-559C3BE14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520161"/>
            <a:ext cx="10515600" cy="803715"/>
          </a:xfrm>
        </p:spPr>
        <p:txBody>
          <a:bodyPr>
            <a:normAutofit/>
          </a:bodyPr>
          <a:lstStyle/>
          <a:p>
            <a:r>
              <a:rPr lang="it-IT" sz="3600" b="1" dirty="0"/>
              <a:t>Simulazione del convertitore in feedback - </a:t>
            </a:r>
            <a:r>
              <a:rPr lang="it-IT" sz="3600" b="1" dirty="0" err="1"/>
              <a:t>R</a:t>
            </a:r>
            <a:r>
              <a:rPr lang="it-IT" sz="3600" b="1" baseline="-25000" dirty="0" err="1"/>
              <a:t>min</a:t>
            </a:r>
            <a:endParaRPr lang="it-IT" sz="3600" baseline="-250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9A31CB8-3BC8-18B2-14AF-70FD328AB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91517"/>
            <a:ext cx="7772400" cy="367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408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61FB5891-17EF-E120-E04D-613049753469}"/>
              </a:ext>
            </a:extLst>
          </p:cNvPr>
          <p:cNvCxnSpPr/>
          <p:nvPr/>
        </p:nvCxnSpPr>
        <p:spPr>
          <a:xfrm>
            <a:off x="356616" y="6173724"/>
            <a:ext cx="11478768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80B816F-8C9C-1E8B-19D4-B830C6ACF668}"/>
              </a:ext>
            </a:extLst>
          </p:cNvPr>
          <p:cNvSpPr txBox="1"/>
          <p:nvPr/>
        </p:nvSpPr>
        <p:spPr>
          <a:xfrm>
            <a:off x="356616" y="6309360"/>
            <a:ext cx="221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Buck-Boost C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670BD121-8F16-91BF-0251-84197F021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3656" y="6313567"/>
            <a:ext cx="871728" cy="365125"/>
          </a:xfrm>
        </p:spPr>
        <p:txBody>
          <a:bodyPr/>
          <a:lstStyle/>
          <a:p>
            <a:fld id="{CD464828-382C-5E41-A923-946A6BD5A57D}" type="slidenum">
              <a:rPr lang="it-IT" sz="1800" smtClean="0">
                <a:solidFill>
                  <a:schemeClr val="tx1"/>
                </a:solidFill>
              </a:rPr>
              <a:t>28</a:t>
            </a:fld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144AD62-BF3B-4D0F-411C-559C3BE14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520161"/>
            <a:ext cx="10515600" cy="803715"/>
          </a:xfrm>
        </p:spPr>
        <p:txBody>
          <a:bodyPr>
            <a:normAutofit/>
          </a:bodyPr>
          <a:lstStyle/>
          <a:p>
            <a:r>
              <a:rPr lang="it-IT" sz="3600" b="1" dirty="0"/>
              <a:t>Simulazione del convertitore in feedback - </a:t>
            </a:r>
            <a:r>
              <a:rPr lang="it-IT" sz="3600" b="1" dirty="0" err="1"/>
              <a:t>R</a:t>
            </a:r>
            <a:r>
              <a:rPr lang="it-IT" sz="3600" b="1" baseline="-25000" dirty="0" err="1"/>
              <a:t>max</a:t>
            </a:r>
            <a:endParaRPr lang="it-IT" sz="3600" baseline="-250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B52E440-CD64-39F1-5968-8DB13007D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34113"/>
            <a:ext cx="7772400" cy="367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5532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61FB5891-17EF-E120-E04D-613049753469}"/>
              </a:ext>
            </a:extLst>
          </p:cNvPr>
          <p:cNvCxnSpPr/>
          <p:nvPr/>
        </p:nvCxnSpPr>
        <p:spPr>
          <a:xfrm>
            <a:off x="356616" y="6173724"/>
            <a:ext cx="11478768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80B816F-8C9C-1E8B-19D4-B830C6ACF668}"/>
              </a:ext>
            </a:extLst>
          </p:cNvPr>
          <p:cNvSpPr txBox="1"/>
          <p:nvPr/>
        </p:nvSpPr>
        <p:spPr>
          <a:xfrm>
            <a:off x="356616" y="6309360"/>
            <a:ext cx="221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Buck-Boost C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670BD121-8F16-91BF-0251-84197F021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3656" y="6313567"/>
            <a:ext cx="871728" cy="365125"/>
          </a:xfrm>
        </p:spPr>
        <p:txBody>
          <a:bodyPr/>
          <a:lstStyle/>
          <a:p>
            <a:fld id="{CD464828-382C-5E41-A923-946A6BD5A57D}" type="slidenum">
              <a:rPr lang="it-IT" sz="1800" smtClean="0">
                <a:solidFill>
                  <a:schemeClr val="tx1"/>
                </a:solidFill>
              </a:rPr>
              <a:t>29</a:t>
            </a:fld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144AD62-BF3B-4D0F-411C-559C3BE14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520161"/>
            <a:ext cx="10515600" cy="803715"/>
          </a:xfrm>
        </p:spPr>
        <p:txBody>
          <a:bodyPr>
            <a:normAutofit/>
          </a:bodyPr>
          <a:lstStyle/>
          <a:p>
            <a:r>
              <a:rPr lang="it-IT" sz="3600" b="1" dirty="0"/>
              <a:t>Stima dell’efficienza utilizzando </a:t>
            </a:r>
            <a:r>
              <a:rPr lang="it-IT" sz="3600" b="1" dirty="0" err="1"/>
              <a:t>LTspice</a:t>
            </a:r>
            <a:endParaRPr lang="it-IT" sz="36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C849249-C460-408E-9A30-BBAEB5462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10" y="2252754"/>
            <a:ext cx="10057380" cy="25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848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61FB5891-17EF-E120-E04D-613049753469}"/>
              </a:ext>
            </a:extLst>
          </p:cNvPr>
          <p:cNvCxnSpPr/>
          <p:nvPr/>
        </p:nvCxnSpPr>
        <p:spPr>
          <a:xfrm>
            <a:off x="356616" y="6173724"/>
            <a:ext cx="11478768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80B816F-8C9C-1E8B-19D4-B830C6ACF668}"/>
              </a:ext>
            </a:extLst>
          </p:cNvPr>
          <p:cNvSpPr txBox="1"/>
          <p:nvPr/>
        </p:nvSpPr>
        <p:spPr>
          <a:xfrm>
            <a:off x="356616" y="6309360"/>
            <a:ext cx="221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Buck-Boost C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670BD121-8F16-91BF-0251-84197F021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3656" y="6313567"/>
            <a:ext cx="871728" cy="365125"/>
          </a:xfrm>
        </p:spPr>
        <p:txBody>
          <a:bodyPr/>
          <a:lstStyle/>
          <a:p>
            <a:fld id="{CD464828-382C-5E41-A923-946A6BD5A57D}" type="slidenum">
              <a:rPr lang="it-IT" sz="1800" smtClean="0">
                <a:solidFill>
                  <a:schemeClr val="tx1"/>
                </a:solidFill>
              </a:rPr>
              <a:t>3</a:t>
            </a:fld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B3C953C-5005-B676-0F3E-F7937F22D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520161"/>
            <a:ext cx="10515600" cy="803715"/>
          </a:xfrm>
        </p:spPr>
        <p:txBody>
          <a:bodyPr>
            <a:normAutofit/>
          </a:bodyPr>
          <a:lstStyle/>
          <a:p>
            <a:r>
              <a:rPr lang="it-IT" sz="3600" b="1" dirty="0"/>
              <a:t>Modello M1: steady state per grandi segnali</a:t>
            </a:r>
            <a:endParaRPr lang="it-IT" sz="36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0B6A6DA-A8CF-74FD-98F3-CC16AEB0F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948" y="1323876"/>
            <a:ext cx="5589271" cy="21833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D024D67-A454-12A3-F480-1CC2F3A7C437}"/>
                  </a:ext>
                </a:extLst>
              </p:cNvPr>
              <p:cNvSpPr txBox="1"/>
              <p:nvPr/>
            </p:nvSpPr>
            <p:spPr>
              <a:xfrm>
                <a:off x="557784" y="3410712"/>
                <a:ext cx="11085576" cy="2430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it-IT" sz="1600" b="1" dirty="0"/>
              </a:p>
              <a:p>
                <a:r>
                  <a:rPr lang="it-IT" sz="1600" dirty="0"/>
                  <a:t>Utilizzo le ipotesi valide in </a:t>
                </a:r>
                <a:r>
                  <a:rPr lang="it-IT" sz="1600" b="1" dirty="0"/>
                  <a:t>steady state </a:t>
                </a:r>
                <a:r>
                  <a:rPr lang="it-IT" sz="1600" dirty="0"/>
                  <a:t>per </a:t>
                </a:r>
                <a:r>
                  <a:rPr lang="it-IT" sz="1600" u="sng" dirty="0"/>
                  <a:t>condensatore</a:t>
                </a:r>
                <a:r>
                  <a:rPr lang="it-IT" sz="1600" dirty="0"/>
                  <a:t> e </a:t>
                </a:r>
                <a:r>
                  <a:rPr lang="it-IT" sz="1600" u="sng" dirty="0"/>
                  <a:t>induttore</a:t>
                </a:r>
                <a:r>
                  <a:rPr lang="it-IT" sz="1600" dirty="0"/>
                  <a:t>:</a:t>
                </a:r>
              </a:p>
              <a:p>
                <a:endParaRPr lang="it-IT" sz="16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𝑇𝑠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it-IT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𝑂𝑁</m:t>
                        </m:r>
                      </m:sub>
                    </m:sSub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𝑂𝐹𝐹</m:t>
                        </m:r>
                      </m:sub>
                    </m:sSub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)=0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𝐷𝑇𝑠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𝑇𝑠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it-IT" sz="1600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sz="1600" b="0" dirty="0"/>
                  <a:t> </a:t>
                </a:r>
                <a14:m>
                  <m:oMath xmlns:m="http://schemas.openxmlformats.org/officeDocument/2006/math">
                    <m:r>
                      <a:rPr lang="it-IT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m:rPr>
                        <m:nor/>
                      </m:rPr>
                      <a:rPr lang="it-IT" b="1" dirty="0"/>
                      <m:t>VCR</m:t>
                    </m:r>
                    <m:r>
                      <m:rPr>
                        <m:nor/>
                      </m:rPr>
                      <a:rPr lang="it-IT" b="1" dirty="0"/>
                      <m:t> = </m:t>
                    </m:r>
                    <m:f>
                      <m:fPr>
                        <m:ctrlPr>
                          <a:rPr lang="it-IT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1" i="1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it-IT" b="1" i="1">
                                <a:latin typeface="Cambria Math" panose="02040503050406030204" pitchFamily="18" charset="0"/>
                              </a:rPr>
                              <m:t>𝒐𝒖𝒕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1" i="1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it-IT" b="1" i="1">
                                <a:latin typeface="Cambria Math" panose="02040503050406030204" pitchFamily="18" charset="0"/>
                              </a:rPr>
                              <m:t>𝒊𝒏</m:t>
                            </m:r>
                          </m:sub>
                        </m:sSub>
                      </m:den>
                    </m:f>
                    <m:r>
                      <a:rPr lang="it-IT" b="1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𝑫</m:t>
                        </m:r>
                      </m:num>
                      <m:den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it-IT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𝑫</m:t>
                        </m:r>
                      </m:den>
                    </m:f>
                  </m:oMath>
                </a14:m>
                <a:r>
                  <a:rPr lang="it-IT" dirty="0"/>
                  <a:t> </a:t>
                </a:r>
              </a:p>
              <a:p>
                <a:endParaRPr lang="it-IT" sz="16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𝑇𝑠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sz="1600" b="0" dirty="0"/>
                  <a:t> </a:t>
                </a:r>
                <a14:m>
                  <m:oMath xmlns:m="http://schemas.openxmlformats.org/officeDocument/2006/math">
                    <m:r>
                      <a:rPr lang="it-IT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𝑂𝑁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𝑂𝐹𝐹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)=0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𝐷𝑇𝑠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)=0</m:t>
                    </m:r>
                    <m:r>
                      <a:rPr lang="it-IT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sSub>
                      <m:sSub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r>
                      <a:rPr lang="it-IT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sub>
                    </m:sSub>
                  </m:oMath>
                </a14:m>
                <a:endParaRPr lang="it-IT" sz="1600" b="1" dirty="0"/>
              </a:p>
              <a:p>
                <a:endParaRPr lang="it-IT" sz="16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𝑇𝑠</m:t>
                        </m:r>
                      </m:sub>
                    </m:sSub>
                  </m:oMath>
                </a14:m>
                <a:r>
                  <a:rPr lang="it-IT" sz="1600" b="0" dirty="0"/>
                  <a:t> =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𝑡𝑜𝑛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it-IT" sz="1600" b="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r>
                  <a:rPr lang="it-IT" sz="16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it-IT" sz="1600" b="0" dirty="0"/>
                  <a:t> </a:t>
                </a:r>
                <a14:m>
                  <m:oMath xmlns:m="http://schemas.openxmlformats.org/officeDocument/2006/math">
                    <m:r>
                      <a:rPr lang="it-IT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it-IT" sz="16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𝒊𝒏</m:t>
                        </m:r>
                      </m:sub>
                    </m:sSub>
                  </m:oMath>
                </a14:m>
                <a:r>
                  <a:rPr lang="it-IT" b="1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r>
                      <a:rPr lang="it-IT" b="1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it-IT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𝑫</m:t>
                        </m:r>
                      </m:num>
                      <m:den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𝑫</m:t>
                        </m:r>
                      </m:den>
                    </m:f>
                  </m:oMath>
                </a14:m>
                <a:r>
                  <a:rPr lang="it-IT" b="1" dirty="0"/>
                  <a:t> </a:t>
                </a:r>
                <a:endParaRPr lang="it-IT" sz="1600" b="1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D024D67-A454-12A3-F480-1CC2F3A7C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84" y="3410712"/>
                <a:ext cx="11085576" cy="2430794"/>
              </a:xfrm>
              <a:prstGeom prst="rect">
                <a:avLst/>
              </a:prstGeom>
              <a:blipFill>
                <a:blip r:embed="rId3"/>
                <a:stretch>
                  <a:fillRect l="-344" b="-104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38395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61FB5891-17EF-E120-E04D-613049753469}"/>
              </a:ext>
            </a:extLst>
          </p:cNvPr>
          <p:cNvCxnSpPr/>
          <p:nvPr/>
        </p:nvCxnSpPr>
        <p:spPr>
          <a:xfrm>
            <a:off x="356616" y="6173724"/>
            <a:ext cx="11478768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80B816F-8C9C-1E8B-19D4-B830C6ACF668}"/>
              </a:ext>
            </a:extLst>
          </p:cNvPr>
          <p:cNvSpPr txBox="1"/>
          <p:nvPr/>
        </p:nvSpPr>
        <p:spPr>
          <a:xfrm>
            <a:off x="356616" y="6309360"/>
            <a:ext cx="221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Buck-Boost C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670BD121-8F16-91BF-0251-84197F021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3656" y="6313567"/>
            <a:ext cx="871728" cy="365125"/>
          </a:xfrm>
        </p:spPr>
        <p:txBody>
          <a:bodyPr/>
          <a:lstStyle/>
          <a:p>
            <a:fld id="{CD464828-382C-5E41-A923-946A6BD5A57D}" type="slidenum">
              <a:rPr lang="it-IT" sz="1800" smtClean="0">
                <a:solidFill>
                  <a:schemeClr val="tx1"/>
                </a:solidFill>
              </a:rPr>
              <a:t>30</a:t>
            </a:fld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0987AC-656C-096F-4B9C-7A26C619F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520161"/>
            <a:ext cx="10515600" cy="803715"/>
          </a:xfrm>
        </p:spPr>
        <p:txBody>
          <a:bodyPr>
            <a:normAutofit/>
          </a:bodyPr>
          <a:lstStyle/>
          <a:p>
            <a:r>
              <a:rPr lang="it-IT" sz="3600" b="1" dirty="0"/>
              <a:t>Stima dell’efficienza utilizzando </a:t>
            </a:r>
            <a:r>
              <a:rPr lang="it-IT" sz="3600" b="1" dirty="0" err="1"/>
              <a:t>LTspice</a:t>
            </a:r>
            <a:endParaRPr lang="it-IT" sz="36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A0D4EA5-9019-E454-2151-82EF5C567FE7}"/>
              </a:ext>
            </a:extLst>
          </p:cNvPr>
          <p:cNvSpPr txBox="1"/>
          <p:nvPr/>
        </p:nvSpPr>
        <p:spPr>
          <a:xfrm>
            <a:off x="5925434" y="1242426"/>
            <a:ext cx="5359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Grafico simulato efficienza in funzione del carico: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953533B-3654-BAB1-7BCF-85A26211A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331" y="2039667"/>
            <a:ext cx="3909920" cy="213313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26F7F17-869D-B84C-5083-D6EE2DDD8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84" y="1242426"/>
            <a:ext cx="5280769" cy="479145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94BF3DF-4F56-3AEB-73B2-1FC44B2CD9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200"/>
          <a:stretch/>
        </p:blipFill>
        <p:spPr>
          <a:xfrm>
            <a:off x="2004368" y="5294170"/>
            <a:ext cx="2387600" cy="200152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31567C6-22C4-F780-CF35-62B505B272D7}"/>
              </a:ext>
            </a:extLst>
          </p:cNvPr>
          <p:cNvSpPr txBox="1"/>
          <p:nvPr/>
        </p:nvSpPr>
        <p:spPr>
          <a:xfrm>
            <a:off x="2891844" y="1855001"/>
            <a:ext cx="61264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R</a:t>
            </a:r>
            <a:r>
              <a:rPr lang="it-IT" baseline="-25000" dirty="0" err="1">
                <a:solidFill>
                  <a:schemeClr val="bg1"/>
                </a:solidFill>
              </a:rPr>
              <a:t>min</a:t>
            </a:r>
            <a:endParaRPr lang="it-IT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943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61FB5891-17EF-E120-E04D-613049753469}"/>
              </a:ext>
            </a:extLst>
          </p:cNvPr>
          <p:cNvCxnSpPr/>
          <p:nvPr/>
        </p:nvCxnSpPr>
        <p:spPr>
          <a:xfrm>
            <a:off x="356616" y="6173724"/>
            <a:ext cx="11478768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80B816F-8C9C-1E8B-19D4-B830C6ACF668}"/>
              </a:ext>
            </a:extLst>
          </p:cNvPr>
          <p:cNvSpPr txBox="1"/>
          <p:nvPr/>
        </p:nvSpPr>
        <p:spPr>
          <a:xfrm>
            <a:off x="356616" y="6309360"/>
            <a:ext cx="221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Buck-Boost C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670BD121-8F16-91BF-0251-84197F021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3656" y="6313567"/>
            <a:ext cx="871728" cy="365125"/>
          </a:xfrm>
        </p:spPr>
        <p:txBody>
          <a:bodyPr/>
          <a:lstStyle/>
          <a:p>
            <a:fld id="{CD464828-382C-5E41-A923-946A6BD5A57D}" type="slidenum">
              <a:rPr lang="it-IT" sz="1800" smtClean="0">
                <a:solidFill>
                  <a:schemeClr val="tx1"/>
                </a:solidFill>
              </a:rPr>
              <a:t>4</a:t>
            </a:fld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7ABBA7C-0F76-82EC-78FC-49C8D9344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520161"/>
            <a:ext cx="10515600" cy="803715"/>
          </a:xfrm>
        </p:spPr>
        <p:txBody>
          <a:bodyPr>
            <a:normAutofit/>
          </a:bodyPr>
          <a:lstStyle/>
          <a:p>
            <a:r>
              <a:rPr lang="it-IT" sz="2400" b="1" dirty="0"/>
              <a:t>Calcolo L minima </a:t>
            </a:r>
            <a:endParaRPr lang="it-IT" sz="24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A58EC39-0879-1CCB-BADC-D5C7E2DC9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234" y="1459511"/>
            <a:ext cx="3777334" cy="194831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1ED16D3-5FE8-7A95-E201-0692AD226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397" y="1459511"/>
            <a:ext cx="3138347" cy="19532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F0FAEB8-4748-3120-C127-0DD18489CF3E}"/>
                  </a:ext>
                </a:extLst>
              </p:cNvPr>
              <p:cNvSpPr txBox="1"/>
              <p:nvPr/>
            </p:nvSpPr>
            <p:spPr>
              <a:xfrm>
                <a:off x="557784" y="3721593"/>
                <a:ext cx="10515600" cy="1841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𝐿𝑚𝑎𝑥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𝐿𝑚𝑖𝑛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d>
                      <m:d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𝐷𝑇𝑠</m:t>
                        </m:r>
                      </m:e>
                    </m:d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d>
                      <m:d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den>
                    </m:f>
                    <m:nary>
                      <m:nary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𝐷𝑇𝑠</m:t>
                        </m:r>
                      </m:sup>
                      <m:e>
                        <m:sSub>
                          <m:sSub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d>
                          <m:d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</m:num>
                          <m:den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𝐷𝑇𝑠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</m:e>
                    </m:nary>
                  </m:oMath>
                </a14:m>
                <a:r>
                  <a:rPr lang="it-IT" sz="16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num>
                          <m:den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den>
                        </m:f>
                        <m:sSub>
                          <m:sSub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𝐷𝑇𝑠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(1−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𝐿𝑓𝑠</m:t>
                        </m:r>
                      </m:den>
                    </m:f>
                  </m:oMath>
                </a14:m>
                <a:r>
                  <a:rPr lang="it-IT" sz="1600" dirty="0"/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∆</m:t>
                    </m:r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it-IT" sz="1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(1−</m:t>
                        </m:r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𝐿𝑓𝑠</m:t>
                        </m:r>
                      </m:den>
                    </m:f>
                  </m:oMath>
                </a14:m>
                <a:endParaRPr lang="it-IT" sz="1600" dirty="0"/>
              </a:p>
              <a:p>
                <a:endParaRPr lang="it-IT" sz="1600" dirty="0"/>
              </a:p>
              <a:p>
                <a:r>
                  <a:rPr lang="it-IT" sz="1600" dirty="0"/>
                  <a:t>Quindi L &gt; </a:t>
                </a:r>
                <a:r>
                  <a:rPr lang="it-IT" sz="1600" dirty="0" err="1"/>
                  <a:t>L</a:t>
                </a:r>
                <a:r>
                  <a:rPr lang="it-IT" sz="1600" baseline="-25000" dirty="0" err="1"/>
                  <a:t>min</a:t>
                </a:r>
                <a:r>
                  <a:rPr lang="it-IT" sz="1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(1−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𝑓𝑠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sSub>
                          <m:sSub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sz="1600" dirty="0"/>
                  <a:t> </a:t>
                </a:r>
              </a:p>
              <a:p>
                <a:endParaRPr lang="it-IT" sz="1600" dirty="0"/>
              </a:p>
              <a:p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𝑀𝐴𝑋</m:t>
                        </m:r>
                      </m:sub>
                    </m:sSub>
                  </m:oMath>
                </a14:m>
                <a:r>
                  <a:rPr lang="it-IT" sz="1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sz="1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r>
                  <a:rPr lang="it-IT" sz="1600" dirty="0"/>
                  <a:t> = 0.2 A </a:t>
                </a:r>
                <a14:m>
                  <m:oMath xmlns:m="http://schemas.openxmlformats.org/officeDocument/2006/math">
                    <m:r>
                      <a:rPr lang="it-IT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it-IT" sz="1600" dirty="0"/>
                  <a:t> </a:t>
                </a:r>
                <a:r>
                  <a:rPr lang="it-IT" sz="1600" dirty="0">
                    <a:highlight>
                      <a:srgbClr val="FFFF00"/>
                    </a:highlight>
                  </a:rPr>
                  <a:t>L &gt; </a:t>
                </a:r>
                <a:r>
                  <a:rPr lang="it-IT" sz="1600" dirty="0" err="1">
                    <a:highlight>
                      <a:srgbClr val="FFFF00"/>
                    </a:highlight>
                  </a:rPr>
                  <a:t>L</a:t>
                </a:r>
                <a:r>
                  <a:rPr lang="it-IT" sz="1600" baseline="-25000" dirty="0" err="1">
                    <a:highlight>
                      <a:srgbClr val="FFFF00"/>
                    </a:highlight>
                  </a:rPr>
                  <a:t>min</a:t>
                </a:r>
                <a:r>
                  <a:rPr lang="it-IT" sz="1600" dirty="0">
                    <a:highlight>
                      <a:srgbClr val="FFFF00"/>
                    </a:highlight>
                  </a:rPr>
                  <a:t> = 6.25u H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F0FAEB8-4748-3120-C127-0DD18489C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84" y="3721593"/>
                <a:ext cx="10515600" cy="1841530"/>
              </a:xfrm>
              <a:prstGeom prst="rect">
                <a:avLst/>
              </a:prstGeom>
              <a:blipFill>
                <a:blip r:embed="rId4"/>
                <a:stretch>
                  <a:fillRect l="-362" t="-1564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9643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61FB5891-17EF-E120-E04D-613049753469}"/>
              </a:ext>
            </a:extLst>
          </p:cNvPr>
          <p:cNvCxnSpPr/>
          <p:nvPr/>
        </p:nvCxnSpPr>
        <p:spPr>
          <a:xfrm>
            <a:off x="356616" y="6173724"/>
            <a:ext cx="11478768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80B816F-8C9C-1E8B-19D4-B830C6ACF668}"/>
              </a:ext>
            </a:extLst>
          </p:cNvPr>
          <p:cNvSpPr txBox="1"/>
          <p:nvPr/>
        </p:nvSpPr>
        <p:spPr>
          <a:xfrm>
            <a:off x="356616" y="6309360"/>
            <a:ext cx="221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Buck-Boost C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670BD121-8F16-91BF-0251-84197F021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3656" y="6313567"/>
            <a:ext cx="871728" cy="365125"/>
          </a:xfrm>
        </p:spPr>
        <p:txBody>
          <a:bodyPr/>
          <a:lstStyle/>
          <a:p>
            <a:fld id="{CD464828-382C-5E41-A923-946A6BD5A57D}" type="slidenum">
              <a:rPr lang="it-IT" sz="1800" smtClean="0">
                <a:solidFill>
                  <a:schemeClr val="tx1"/>
                </a:solidFill>
              </a:rPr>
              <a:t>5</a:t>
            </a:fld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25D0150-573F-568C-6224-6895A681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520161"/>
            <a:ext cx="10515600" cy="803715"/>
          </a:xfrm>
        </p:spPr>
        <p:txBody>
          <a:bodyPr>
            <a:normAutofit/>
          </a:bodyPr>
          <a:lstStyle/>
          <a:p>
            <a:r>
              <a:rPr lang="it-IT" sz="2400" b="1" dirty="0"/>
              <a:t>Calcolo C minima </a:t>
            </a:r>
            <a:endParaRPr lang="it-IT" sz="24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AC6CB95-093B-54EF-485C-AEA5B0E55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340" y="1470790"/>
            <a:ext cx="6751320" cy="14987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7858684B-64E1-5907-4E99-7BAEBD40DAD2}"/>
                  </a:ext>
                </a:extLst>
              </p:cNvPr>
              <p:cNvSpPr txBox="1"/>
              <p:nvPr/>
            </p:nvSpPr>
            <p:spPr>
              <a:xfrm>
                <a:off x="557784" y="3178053"/>
                <a:ext cx="10326255" cy="2927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Durante t</a:t>
                </a:r>
                <a:r>
                  <a:rPr lang="it-IT" sz="1600" baseline="-25000" dirty="0"/>
                  <a:t>on</a:t>
                </a:r>
                <a:r>
                  <a:rPr lang="it-IT" sz="1600" dirty="0"/>
                  <a:t> il condensatore si scarica su </a:t>
                </a:r>
                <a:r>
                  <a:rPr lang="it-IT" sz="1600" dirty="0" err="1"/>
                  <a:t>R</a:t>
                </a:r>
                <a:r>
                  <a:rPr lang="it-IT" sz="1600" dirty="0"/>
                  <a:t> </a:t>
                </a:r>
                <a14:m>
                  <m:oMath xmlns:m="http://schemas.openxmlformats.org/officeDocument/2006/math">
                    <m:r>
                      <a:rPr lang="it-IT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it-IT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it-IT" sz="16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it-IT" sz="1600" dirty="0"/>
                  <a:t> = </a:t>
                </a:r>
                <a14:m>
                  <m:oMath xmlns:m="http://schemas.openxmlformats.org/officeDocument/2006/math">
                    <m:r>
                      <a:rPr lang="it-IT" sz="1600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it-IT" sz="1600" dirty="0"/>
              </a:p>
              <a:p>
                <a:endParaRPr lang="it-IT" sz="1600" dirty="0"/>
              </a:p>
              <a:p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𝑜𝑛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𝑇𝑠𝐷</m:t>
                    </m:r>
                    <m:f>
                      <m:f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f>
                      <m:f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𝑓𝑠</m:t>
                        </m:r>
                      </m:den>
                    </m:f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f>
                      <m:f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it-IT" sz="1600" dirty="0"/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it-IT" sz="1600" dirty="0"/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sz="1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1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𝑓𝑠</m:t>
                        </m:r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it-IT" sz="1600" dirty="0"/>
              </a:p>
              <a:p>
                <a:endParaRPr lang="it-IT" sz="1600" dirty="0"/>
              </a:p>
              <a:p>
                <a:r>
                  <a:rPr lang="it-IT" sz="1600" dirty="0"/>
                  <a:t>Da specifica: </a:t>
                </a:r>
                <a14:m>
                  <m:oMath xmlns:m="http://schemas.openxmlformats.org/officeDocument/2006/math">
                    <m:r>
                      <a:rPr lang="it-IT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it-IT" sz="1600" dirty="0"/>
                  <a:t> &lt; 0.1 V</a:t>
                </a:r>
              </a:p>
              <a:p>
                <a:endParaRPr lang="it-IT" sz="16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it-IT" sz="1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𝑓𝑠</m:t>
                        </m:r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it-IT" sz="1600" dirty="0"/>
                  <a:t> &lt; 0.1 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it-IT" sz="1600" dirty="0"/>
                  <a:t> C 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𝐷</m:t>
                        </m:r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𝑓𝑠</m:t>
                        </m:r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it-IT" sz="1600" dirty="0"/>
                  <a:t> </a:t>
                </a:r>
              </a:p>
              <a:p>
                <a:endParaRPr lang="it-IT" sz="1600" dirty="0"/>
              </a:p>
              <a:p>
                <a:r>
                  <a:rPr lang="it-IT" sz="1600" dirty="0"/>
                  <a:t>Il caso più stringente si ha con </a:t>
                </a:r>
                <a:r>
                  <a:rPr lang="it-IT" sz="1600" dirty="0" err="1"/>
                  <a:t>R</a:t>
                </a:r>
                <a:r>
                  <a:rPr lang="it-IT" sz="1600" baseline="-25000" dirty="0" err="1"/>
                  <a:t>min</a:t>
                </a:r>
                <a:r>
                  <a:rPr lang="it-IT" sz="1600" dirty="0"/>
                  <a:t> = 0.5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it-IT" sz="1600" dirty="0"/>
                  <a:t> per cui si ottiene </a:t>
                </a:r>
                <a:r>
                  <a:rPr lang="it-IT" sz="1600" dirty="0">
                    <a:highlight>
                      <a:srgbClr val="FFFF00"/>
                    </a:highlight>
                  </a:rPr>
                  <a:t>C &gt; </a:t>
                </a:r>
                <a:r>
                  <a:rPr lang="it-IT" sz="1600" dirty="0" err="1">
                    <a:highlight>
                      <a:srgbClr val="FFFF00"/>
                    </a:highlight>
                  </a:rPr>
                  <a:t>C</a:t>
                </a:r>
                <a:r>
                  <a:rPr lang="it-IT" sz="1600" baseline="-25000" dirty="0" err="1">
                    <a:highlight>
                      <a:srgbClr val="FFFF00"/>
                    </a:highlight>
                  </a:rPr>
                  <a:t>min</a:t>
                </a:r>
                <a:r>
                  <a:rPr lang="it-IT" sz="1600" dirty="0">
                    <a:highlight>
                      <a:srgbClr val="FFFF00"/>
                    </a:highlight>
                  </a:rPr>
                  <a:t> = 25 </a:t>
                </a:r>
                <a:r>
                  <a:rPr lang="it-IT" sz="1600" dirty="0" err="1">
                    <a:highlight>
                      <a:srgbClr val="FFFF00"/>
                    </a:highlight>
                  </a:rPr>
                  <a:t>uF</a:t>
                </a:r>
                <a:endParaRPr lang="it-IT" sz="1600" dirty="0">
                  <a:highlight>
                    <a:srgbClr val="FFFF00"/>
                  </a:highlight>
                </a:endParaRPr>
              </a:p>
              <a:p>
                <a:endParaRPr lang="it-IT" sz="1600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7858684B-64E1-5907-4E99-7BAEBD40D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84" y="3178053"/>
                <a:ext cx="10326255" cy="2927853"/>
              </a:xfrm>
              <a:prstGeom prst="rect">
                <a:avLst/>
              </a:prstGeom>
              <a:blipFill>
                <a:blip r:embed="rId3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5251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61FB5891-17EF-E120-E04D-613049753469}"/>
              </a:ext>
            </a:extLst>
          </p:cNvPr>
          <p:cNvCxnSpPr/>
          <p:nvPr/>
        </p:nvCxnSpPr>
        <p:spPr>
          <a:xfrm>
            <a:off x="356616" y="6173724"/>
            <a:ext cx="11478768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80B816F-8C9C-1E8B-19D4-B830C6ACF668}"/>
              </a:ext>
            </a:extLst>
          </p:cNvPr>
          <p:cNvSpPr txBox="1"/>
          <p:nvPr/>
        </p:nvSpPr>
        <p:spPr>
          <a:xfrm>
            <a:off x="356616" y="6309360"/>
            <a:ext cx="221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Buck-Boost C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670BD121-8F16-91BF-0251-84197F021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3656" y="6313567"/>
            <a:ext cx="871728" cy="365125"/>
          </a:xfrm>
        </p:spPr>
        <p:txBody>
          <a:bodyPr/>
          <a:lstStyle/>
          <a:p>
            <a:fld id="{CD464828-382C-5E41-A923-946A6BD5A57D}" type="slidenum">
              <a:rPr lang="it-IT" sz="1800" smtClean="0">
                <a:solidFill>
                  <a:schemeClr val="tx1"/>
                </a:solidFill>
              </a:rPr>
              <a:t>6</a:t>
            </a:fld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CB10745-7701-31C5-6472-08CD7FECD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520161"/>
            <a:ext cx="10908792" cy="803715"/>
          </a:xfrm>
        </p:spPr>
        <p:txBody>
          <a:bodyPr>
            <a:noAutofit/>
          </a:bodyPr>
          <a:lstStyle/>
          <a:p>
            <a:r>
              <a:rPr lang="it-IT" sz="3600" b="1" dirty="0"/>
              <a:t>Modello M2: steady state per grandi segnali con perdite</a:t>
            </a:r>
            <a:endParaRPr lang="it-IT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DE7660-4ECE-A0C2-AE2C-D2A4DAF4B8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99958" y="1642777"/>
                <a:ext cx="4373880" cy="364940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[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𝐷</m:t>
                    </m:r>
                    <m:sSubSup>
                      <m:sSubSup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𝑂𝑁</m:t>
                        </m:r>
                      </m:sub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𝑀𝑂𝑆</m:t>
                        </m:r>
                      </m:sup>
                    </m:sSubSup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𝐸𝑆𝑅</m:t>
                        </m:r>
                      </m:sup>
                    </m:sSubSup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) ]</m:t>
                    </m:r>
                  </m:oMath>
                </a14:m>
                <a:r>
                  <a:rPr lang="it-IT" sz="1600" dirty="0"/>
                  <a:t>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num>
                          <m:den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den>
                        </m:f>
                        <m:sSub>
                          <m:sSub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sub>
                        </m:sSub>
                      </m:e>
                    </m:d>
                    <m:f>
                      <m:f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sz="1600" dirty="0"/>
                  <a:t>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𝑉𝐶𝑅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num>
                          <m:den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den>
                        </m:f>
                        <m:f>
                          <m:f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</m:num>
                      <m:den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𝑒𝑞</m:t>
                                </m:r>
                              </m:sub>
                            </m:sSub>
                          </m:num>
                          <m:den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den>
                        </m:f>
                      </m:den>
                    </m:f>
                  </m:oMath>
                </a14:m>
                <a:r>
                  <a:rPr lang="it-IT" sz="1600" dirty="0"/>
                  <a:t>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it-IT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</m:s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𝑇𝑠</m:t>
                            </m:r>
                          </m:sub>
                        </m:sSub>
                      </m:den>
                    </m:f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it-IT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</m:sSub>
                            <m: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𝑇𝑠</m:t>
                            </m:r>
                          </m:sub>
                        </m:sSub>
                      </m:den>
                    </m:f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sSub>
                          <m:sSub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num>
                          <m:den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den>
                        </m:f>
                        <m:f>
                          <m:f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it-IT" sz="1600" i="1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</m:num>
                      <m:den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it-IT" sz="1600" i="1">
                                    <a:latin typeface="Cambria Math" panose="02040503050406030204" pitchFamily="18" charset="0"/>
                                  </a:rPr>
                                  <m:t>𝑒𝑞</m:t>
                                </m:r>
                              </m:sub>
                            </m:sSub>
                          </m:num>
                          <m:den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den>
                        </m:f>
                      </m:den>
                    </m:f>
                  </m:oMath>
                </a14:m>
                <a:r>
                  <a:rPr lang="it-IT" sz="1600" dirty="0"/>
                  <a:t> 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DE7660-4ECE-A0C2-AE2C-D2A4DAF4B8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99958" y="1642777"/>
                <a:ext cx="4373880" cy="364940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76CCEF30-FFB2-A447-EF54-713E99481C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19"/>
          <a:stretch/>
        </p:blipFill>
        <p:spPr>
          <a:xfrm>
            <a:off x="1591056" y="1642777"/>
            <a:ext cx="4701140" cy="357244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0EADEDB-9A7E-B42E-4FE0-726C0647C3B6}"/>
              </a:ext>
            </a:extLst>
          </p:cNvPr>
          <p:cNvSpPr txBox="1"/>
          <p:nvPr/>
        </p:nvSpPr>
        <p:spPr>
          <a:xfrm>
            <a:off x="576072" y="1976262"/>
            <a:ext cx="10149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solidFill>
                  <a:srgbClr val="FF0000"/>
                </a:solidFill>
              </a:rPr>
              <a:t>t</a:t>
            </a:r>
            <a:r>
              <a:rPr lang="it-IT" b="1" baseline="-25000" dirty="0" err="1">
                <a:solidFill>
                  <a:srgbClr val="FF0000"/>
                </a:solidFill>
              </a:rPr>
              <a:t>ON</a:t>
            </a:r>
            <a:endParaRPr lang="it-IT" b="1" baseline="-25000" dirty="0">
              <a:solidFill>
                <a:srgbClr val="FF0000"/>
              </a:solidFill>
            </a:endParaRPr>
          </a:p>
          <a:p>
            <a:endParaRPr lang="it-IT" b="1" baseline="-25000" dirty="0">
              <a:solidFill>
                <a:srgbClr val="FF0000"/>
              </a:solidFill>
            </a:endParaRPr>
          </a:p>
          <a:p>
            <a:r>
              <a:rPr lang="it-IT" b="1" dirty="0"/>
              <a:t>M ON</a:t>
            </a:r>
          </a:p>
          <a:p>
            <a:r>
              <a:rPr lang="it-IT" b="1" dirty="0"/>
              <a:t>D OFF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71D29C7-E7F3-1491-B28D-1DB95076466D}"/>
              </a:ext>
            </a:extLst>
          </p:cNvPr>
          <p:cNvSpPr txBox="1"/>
          <p:nvPr/>
        </p:nvSpPr>
        <p:spPr>
          <a:xfrm>
            <a:off x="576072" y="3709332"/>
            <a:ext cx="1014984" cy="1214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60"/>
              </a:lnSpc>
            </a:pPr>
            <a:r>
              <a:rPr lang="it-IT" b="1" dirty="0" err="1">
                <a:solidFill>
                  <a:srgbClr val="FF0000"/>
                </a:solidFill>
              </a:rPr>
              <a:t>t</a:t>
            </a:r>
            <a:r>
              <a:rPr lang="it-IT" b="1" baseline="-25000" dirty="0" err="1">
                <a:solidFill>
                  <a:srgbClr val="FF0000"/>
                </a:solidFill>
              </a:rPr>
              <a:t>OFF</a:t>
            </a:r>
            <a:endParaRPr lang="it-IT" b="1" baseline="-25000" dirty="0">
              <a:solidFill>
                <a:srgbClr val="FF0000"/>
              </a:solidFill>
            </a:endParaRPr>
          </a:p>
          <a:p>
            <a:pPr>
              <a:lnSpc>
                <a:spcPts val="2160"/>
              </a:lnSpc>
            </a:pPr>
            <a:endParaRPr lang="it-IT" b="1" baseline="-25000" dirty="0">
              <a:solidFill>
                <a:srgbClr val="FF0000"/>
              </a:solidFill>
            </a:endParaRPr>
          </a:p>
          <a:p>
            <a:pPr>
              <a:lnSpc>
                <a:spcPts val="2160"/>
              </a:lnSpc>
            </a:pPr>
            <a:r>
              <a:rPr lang="it-IT" b="1" dirty="0"/>
              <a:t>M OFF</a:t>
            </a:r>
          </a:p>
          <a:p>
            <a:pPr>
              <a:lnSpc>
                <a:spcPts val="2160"/>
              </a:lnSpc>
            </a:pPr>
            <a:r>
              <a:rPr lang="it-IT" b="1" dirty="0"/>
              <a:t>D ON</a:t>
            </a:r>
          </a:p>
        </p:txBody>
      </p:sp>
    </p:spTree>
    <p:extLst>
      <p:ext uri="{BB962C8B-B14F-4D97-AF65-F5344CB8AC3E}">
        <p14:creationId xmlns:p14="http://schemas.microsoft.com/office/powerpoint/2010/main" val="1021608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61FB5891-17EF-E120-E04D-613049753469}"/>
              </a:ext>
            </a:extLst>
          </p:cNvPr>
          <p:cNvCxnSpPr/>
          <p:nvPr/>
        </p:nvCxnSpPr>
        <p:spPr>
          <a:xfrm>
            <a:off x="356616" y="6173724"/>
            <a:ext cx="11478768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80B816F-8C9C-1E8B-19D4-B830C6ACF668}"/>
              </a:ext>
            </a:extLst>
          </p:cNvPr>
          <p:cNvSpPr txBox="1"/>
          <p:nvPr/>
        </p:nvSpPr>
        <p:spPr>
          <a:xfrm>
            <a:off x="356616" y="6309360"/>
            <a:ext cx="221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Buck-Boost C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670BD121-8F16-91BF-0251-84197F021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3656" y="6313567"/>
            <a:ext cx="871728" cy="365125"/>
          </a:xfrm>
        </p:spPr>
        <p:txBody>
          <a:bodyPr/>
          <a:lstStyle/>
          <a:p>
            <a:fld id="{CD464828-382C-5E41-A923-946A6BD5A57D}" type="slidenum">
              <a:rPr lang="it-IT" sz="1800" smtClean="0">
                <a:solidFill>
                  <a:schemeClr val="tx1"/>
                </a:solidFill>
              </a:rPr>
              <a:t>7</a:t>
            </a:fld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72FB20B-52BD-70CA-87B0-6F51BE95B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520161"/>
            <a:ext cx="10908792" cy="803715"/>
          </a:xfrm>
        </p:spPr>
        <p:txBody>
          <a:bodyPr>
            <a:noAutofit/>
          </a:bodyPr>
          <a:lstStyle/>
          <a:p>
            <a:r>
              <a:rPr lang="it-IT" sz="3600" b="1" dirty="0"/>
              <a:t>Modello M2: steady state per grandi segnali con perdite</a:t>
            </a:r>
            <a:endParaRPr lang="it-IT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E0FF28A6-BBED-7810-3772-6C49A873D1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92370" y="1527049"/>
                <a:ext cx="5081016" cy="435133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it-IT" sz="1700" u="sng" dirty="0"/>
                  <a:t>Duty </a:t>
                </a:r>
                <a:r>
                  <a:rPr lang="it-IT" sz="1700" u="sng" dirty="0" err="1"/>
                  <a:t>Cycle</a:t>
                </a:r>
                <a:r>
                  <a:rPr lang="it-IT" sz="1700" u="sng" dirty="0"/>
                  <a:t> con perdite:</a:t>
                </a:r>
              </a:p>
              <a:p>
                <a:pPr marL="0" indent="0">
                  <a:buNone/>
                </a:pPr>
                <a:endParaRPr lang="it-IT" sz="17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sz="1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−4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𝑎𝑐</m:t>
                            </m:r>
                          </m:e>
                        </m:rad>
                      </m:num>
                      <m:den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it-IT" sz="1700" dirty="0"/>
                  <a:t> </a:t>
                </a:r>
              </a:p>
              <a:p>
                <a:pPr marL="0" indent="0">
                  <a:buNone/>
                </a:pPr>
                <a:endParaRPr lang="it-IT" sz="17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it-IT" sz="1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1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it-IT" sz="1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it-IT" sz="1700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sz="1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d>
                      <m:dPr>
                        <m:ctrlPr>
                          <a:rPr lang="it-IT" sz="17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𝑂𝑁</m:t>
                            </m:r>
                          </m:sub>
                          <m:sup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𝑀𝑂𝑆</m:t>
                            </m:r>
                          </m:sup>
                        </m:sSubSup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e>
                    </m:d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it-IT" sz="1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 −2</m:t>
                    </m:r>
                    <m:sSub>
                      <m:sSubPr>
                        <m:ctrlPr>
                          <a:rPr lang="it-IT" sz="1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sz="1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it-IT" sz="1700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7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1700" i="1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it-IT" sz="1700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d>
                      <m:dPr>
                        <m:ctrlPr>
                          <a:rPr lang="it-IT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sz="17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17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  <m:sup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𝐸𝑆𝑅</m:t>
                            </m:r>
                          </m:sup>
                        </m:sSubSup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it-IT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7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it-IT" sz="17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e>
                    </m:d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7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17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7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it-IT" sz="1700" dirty="0"/>
                  <a:t> </a:t>
                </a:r>
              </a:p>
              <a:p>
                <a:pPr marL="0" indent="0">
                  <a:buNone/>
                </a:pPr>
                <a:endParaRPr lang="it-IT" sz="1700" dirty="0"/>
              </a:p>
              <a:p>
                <a:pPr marL="0" indent="0">
                  <a:buNone/>
                </a:pPr>
                <a:r>
                  <a:rPr lang="it-IT" sz="1700" u="sng" dirty="0"/>
                  <a:t>Calcolo resistenza serie massima del condensatore:</a:t>
                </a:r>
              </a:p>
              <a:p>
                <a:pPr marL="0" indent="0">
                  <a:buNone/>
                </a:pPr>
                <a:r>
                  <a:rPr lang="it-IT" sz="1700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it-IT" sz="17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7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it-IT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  <m:sup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it-IT" sz="17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𝐸𝑆𝑅</m:t>
                        </m:r>
                      </m:sup>
                    </m:sSubSup>
                    <m:d>
                      <m:dPr>
                        <m:ctrlPr>
                          <a:rPr lang="it-IT" sz="17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  <m:sup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p>
                        </m:sSubSup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  <m:sup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p>
                        </m:sSubSup>
                      </m:e>
                    </m:d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&lt;0.1 </m:t>
                    </m:r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it-IT" sz="1700" b="0" dirty="0"/>
                  <a:t> </a:t>
                </a:r>
              </a:p>
              <a:p>
                <a:pPr marL="0" indent="0">
                  <a:buNone/>
                </a:pPr>
                <a:endParaRPr lang="it-IT" sz="17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it-IT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</m:t>
                    </m:r>
                    <m:sSubSup>
                      <m:sSubSupPr>
                        <m:ctrlPr>
                          <a:rPr lang="it-IT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it-IT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𝐸𝑆𝑅</m:t>
                        </m:r>
                      </m:sup>
                    </m:sSubSup>
                    <m:r>
                      <a:rPr lang="it-IT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&lt;9.8 </m:t>
                    </m:r>
                    <m:r>
                      <a:rPr lang="it-IT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m:rPr>
                        <m:sty m:val="p"/>
                      </m:rPr>
                      <a:rPr lang="el-GR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it-IT" sz="1700" b="0" dirty="0"/>
                  <a:t> </a:t>
                </a:r>
              </a:p>
              <a:p>
                <a:pPr marL="0" indent="0">
                  <a:buNone/>
                </a:pPr>
                <a:endParaRPr lang="it-IT" sz="1600" b="0" dirty="0"/>
              </a:p>
              <a:p>
                <a:pPr marL="0" indent="0">
                  <a:buNone/>
                </a:pPr>
                <a:endParaRPr lang="it-IT" sz="1600" dirty="0"/>
              </a:p>
              <a:p>
                <a:pPr marL="0" indent="0">
                  <a:buNone/>
                </a:pPr>
                <a:endParaRPr lang="it-IT" sz="1600" dirty="0"/>
              </a:p>
              <a:p>
                <a:pPr marL="0" indent="0">
                  <a:buNone/>
                </a:pPr>
                <a:endParaRPr lang="it-IT" sz="1600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E0FF28A6-BBED-7810-3772-6C49A873D1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92370" y="1527049"/>
                <a:ext cx="5081016" cy="4351338"/>
              </a:xfrm>
              <a:blipFill>
                <a:blip r:embed="rId2"/>
                <a:stretch>
                  <a:fillRect l="-498" t="-20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55C3E81-5927-E1EE-CEE2-D63FD65148E0}"/>
                  </a:ext>
                </a:extLst>
              </p:cNvPr>
              <p:cNvSpPr txBox="1"/>
              <p:nvPr/>
            </p:nvSpPr>
            <p:spPr>
              <a:xfrm>
                <a:off x="557784" y="3345720"/>
                <a:ext cx="5081016" cy="2508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num>
                          <m:den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den>
                        </m:f>
                        <m:f>
                          <m:f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it-IT" sz="1600" i="1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</m:num>
                      <m:den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it-IT" sz="1600" i="1">
                                    <a:latin typeface="Cambria Math" panose="02040503050406030204" pitchFamily="18" charset="0"/>
                                  </a:rPr>
                                  <m:t>𝑒𝑞</m:t>
                                </m:r>
                              </m:sub>
                            </m:sSub>
                          </m:num>
                          <m:den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den>
                        </m:f>
                      </m:den>
                    </m:f>
                  </m:oMath>
                </a14:m>
                <a:r>
                  <a:rPr lang="it-IT" dirty="0"/>
                  <a:t> </a:t>
                </a:r>
              </a:p>
              <a:p>
                <a:endParaRPr lang="it-IT" dirty="0"/>
              </a:p>
              <a:p>
                <a:r>
                  <a:rPr lang="it-IT" sz="1600" dirty="0"/>
                  <a:t>Per avere un </a:t>
                </a:r>
                <a:r>
                  <a:rPr lang="it-IT" sz="1600" b="1" dirty="0"/>
                  <a:t>alta efficienza di conversione</a:t>
                </a:r>
                <a:r>
                  <a:rPr lang="it-IT" sz="1600" dirty="0"/>
                  <a:t> dobbiamo avere:</a:t>
                </a:r>
              </a:p>
              <a:p>
                <a:endParaRPr lang="it-IT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it-IT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it-IT" sz="1600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55C3E81-5927-E1EE-CEE2-D63FD6514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84" y="3345720"/>
                <a:ext cx="5081016" cy="2508059"/>
              </a:xfrm>
              <a:prstGeom prst="rect">
                <a:avLst/>
              </a:prstGeom>
              <a:blipFill>
                <a:blip r:embed="rId3"/>
                <a:stretch>
                  <a:fillRect l="-748" b="-15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>
            <a:extLst>
              <a:ext uri="{FF2B5EF4-FFF2-40B4-BE49-F238E27FC236}">
                <a16:creationId xmlns:a16="http://schemas.microsoft.com/office/drawing/2014/main" id="{AB04103D-756D-B862-290C-F1011AC87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84" y="1527049"/>
            <a:ext cx="4983817" cy="190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39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61FB5891-17EF-E120-E04D-613049753469}"/>
              </a:ext>
            </a:extLst>
          </p:cNvPr>
          <p:cNvCxnSpPr/>
          <p:nvPr/>
        </p:nvCxnSpPr>
        <p:spPr>
          <a:xfrm>
            <a:off x="356616" y="6173724"/>
            <a:ext cx="11478768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80B816F-8C9C-1E8B-19D4-B830C6ACF668}"/>
              </a:ext>
            </a:extLst>
          </p:cNvPr>
          <p:cNvSpPr txBox="1"/>
          <p:nvPr/>
        </p:nvSpPr>
        <p:spPr>
          <a:xfrm>
            <a:off x="356616" y="6309360"/>
            <a:ext cx="221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Buck-Boost C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670BD121-8F16-91BF-0251-84197F021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3656" y="6313567"/>
            <a:ext cx="871728" cy="365125"/>
          </a:xfrm>
        </p:spPr>
        <p:txBody>
          <a:bodyPr/>
          <a:lstStyle/>
          <a:p>
            <a:fld id="{CD464828-382C-5E41-A923-946A6BD5A57D}" type="slidenum">
              <a:rPr lang="it-IT" sz="1800" smtClean="0">
                <a:solidFill>
                  <a:schemeClr val="tx1"/>
                </a:solidFill>
              </a:rPr>
              <a:t>8</a:t>
            </a:fld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9AB2A50-A223-0E8C-AF01-D17E172C9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520161"/>
            <a:ext cx="10515600" cy="803715"/>
          </a:xfrm>
        </p:spPr>
        <p:txBody>
          <a:bodyPr>
            <a:normAutofit/>
          </a:bodyPr>
          <a:lstStyle/>
          <a:p>
            <a:r>
              <a:rPr lang="it-IT" sz="3600" b="1" dirty="0"/>
              <a:t>Efficienza di conversione</a:t>
            </a:r>
            <a:endParaRPr lang="it-IT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66D8188B-92B7-7EAF-32A0-EDF3AC3B29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0832" y="1323876"/>
                <a:ext cx="5257800" cy="351684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it-IT" sz="1600" b="1" dirty="0"/>
                  <a:t>Contributi dovuti alla conduzione:</a:t>
                </a:r>
              </a:p>
              <a:p>
                <a:pPr marL="0" indent="0">
                  <a:buNone/>
                </a:pPr>
                <a:endParaRPr lang="it-IT" sz="1600" b="1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𝐿𝑂𝑆𝑆</m:t>
                        </m:r>
                      </m:sub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it-IT" sz="1600" i="1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sSup>
                          <m:sSupPr>
                            <m:ctrlPr>
                              <a:rPr lang="it-IT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𝑂𝑁</m:t>
                        </m:r>
                      </m:sub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𝑀𝑂𝑆</m:t>
                        </m:r>
                      </m:sup>
                    </m:sSubSup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it-IT" sz="1600" i="1" dirty="0"/>
                  <a:t> </a:t>
                </a:r>
              </a:p>
              <a:p>
                <a:pPr marL="0" indent="0">
                  <a:buNone/>
                </a:pPr>
                <a:endParaRPr lang="it-IT" sz="1600" i="1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𝐿𝑂𝑆𝑆</m:t>
                        </m:r>
                      </m:sub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it-IT" sz="1600" i="1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it-IT" sz="1600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𝐸𝑆𝑅</m:t>
                        </m:r>
                      </m:sup>
                    </m:sSubSup>
                    <m:r>
                      <a:rPr lang="it-IT" sz="1600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  <m:sup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it-IT" sz="1600" i="1" dirty="0"/>
              </a:p>
              <a:p>
                <a:pPr marL="0" indent="0">
                  <a:buNone/>
                </a:pPr>
                <a:endParaRPr lang="it-IT" sz="1600" i="1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𝐿𝑂𝑆𝑆</m:t>
                        </m:r>
                      </m:sub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it-IT" sz="1600" i="1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it-IT" sz="1600" i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den>
                    </m:f>
                    <m:r>
                      <a:rPr lang="it-IT" sz="1600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it-IT" sz="1600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  <m:sup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it-IT" sz="1600" i="1" dirty="0"/>
              </a:p>
              <a:p>
                <a:pPr marL="0" indent="0">
                  <a:buNone/>
                </a:pPr>
                <a:endParaRPr lang="it-IT" sz="1600" i="1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𝐿𝑂𝑆𝑆</m:t>
                        </m:r>
                      </m:sub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bSup>
                  </m:oMath>
                </a14:m>
                <a:r>
                  <a:rPr lang="it-IT" sz="1600" i="1" dirty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𝐸𝑆𝑅</m:t>
                        </m:r>
                      </m:sup>
                    </m:sSubSup>
                    <m:r>
                      <a:rPr lang="it-IT" sz="1600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  <m:sup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𝐸𝑆𝑅</m:t>
                        </m:r>
                      </m:sup>
                    </m:sSubSup>
                    <m:r>
                      <a:rPr lang="it-IT" sz="1600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(1−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sz="1600" i="1" dirty="0"/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66D8188B-92B7-7EAF-32A0-EDF3AC3B29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0832" y="1323876"/>
                <a:ext cx="5257800" cy="3516842"/>
              </a:xfrm>
              <a:blipFill>
                <a:blip r:embed="rId2"/>
                <a:stretch>
                  <a:fillRect l="-723" t="-143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285A8ADB-2E6C-ACFD-0D0E-D5C3484749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77584" y="1323876"/>
                <a:ext cx="5257800" cy="35168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it-IT" sz="1600" b="1" dirty="0"/>
                  <a:t>Contributi dovuti allo switching sul MOSFET: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it-IT" sz="1600" b="1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𝑆𝑊</m:t>
                        </m:r>
                      </m:sub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it-IT" sz="1600" i="1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𝑠𝑤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[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sSubSup>
                      <m:sSubSup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sSubSup>
                      <m:sSubSup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Sup>
                      <m:sSubSup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it-IT" sz="1600" i="1" dirty="0"/>
              </a:p>
              <a:p>
                <a:pPr marL="0" indent="0">
                  <a:buNone/>
                </a:pPr>
                <a:endParaRPr lang="it-IT" sz="1600" i="1" dirty="0"/>
              </a:p>
              <a:p>
                <a:pPr marL="0" indent="0">
                  <a:buNone/>
                </a:pPr>
                <a:r>
                  <a:rPr lang="it-IT" sz="1600" dirty="0"/>
                  <a:t>Con:</a:t>
                </a:r>
              </a:p>
              <a:p>
                <a:pPr marL="0" indent="0">
                  <a:buNone/>
                </a:pPr>
                <a:endParaRPr lang="it-IT" sz="16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it-IT" sz="16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𝐺𝑆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𝑂𝑁</m:t>
                        </m:r>
                      </m:sub>
                    </m:sSub>
                  </m:oMath>
                </a14:m>
                <a:endParaRPr lang="it-IT" sz="16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𝐺𝐷</m:t>
                        </m:r>
                      </m:sub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it-IT" sz="16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𝐺𝑆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𝑂𝑁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it-IT" sz="16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it-IT" sz="1600" dirty="0"/>
                  <a:t> =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− 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it-IT" sz="1600" i="1" dirty="0"/>
              </a:p>
            </p:txBody>
          </p:sp>
        </mc:Choice>
        <mc:Fallback xmlns=""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285A8ADB-2E6C-ACFD-0D0E-D5C348474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584" y="1323876"/>
                <a:ext cx="5257800" cy="3516838"/>
              </a:xfrm>
              <a:prstGeom prst="rect">
                <a:avLst/>
              </a:prstGeom>
              <a:blipFill>
                <a:blip r:embed="rId3"/>
                <a:stretch>
                  <a:fillRect l="-481" t="-143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1F851201-6548-A66F-9B28-6ACBE3FE313B}"/>
                  </a:ext>
                </a:extLst>
              </p:cNvPr>
              <p:cNvSpPr txBox="1"/>
              <p:nvPr/>
            </p:nvSpPr>
            <p:spPr>
              <a:xfrm>
                <a:off x="3843528" y="5071350"/>
                <a:ext cx="3950208" cy="70724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𝑙𝑜𝑠𝑠</m:t>
                              </m:r>
                            </m:sub>
                          </m:sSub>
                        </m:den>
                      </m:f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it-IT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𝑙𝑜𝑠𝑠</m:t>
                              </m:r>
                            </m:sub>
                            <m:sup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sup>
                          </m:sSubSup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𝑙𝑜𝑠𝑠</m:t>
                              </m:r>
                            </m:sub>
                            <m:sup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𝑠𝑤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1F851201-6548-A66F-9B28-6ACBE3FE3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528" y="5071350"/>
                <a:ext cx="3950208" cy="7072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543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61FB5891-17EF-E120-E04D-613049753469}"/>
              </a:ext>
            </a:extLst>
          </p:cNvPr>
          <p:cNvCxnSpPr/>
          <p:nvPr/>
        </p:nvCxnSpPr>
        <p:spPr>
          <a:xfrm>
            <a:off x="356616" y="6173724"/>
            <a:ext cx="11478768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80B816F-8C9C-1E8B-19D4-B830C6ACF668}"/>
              </a:ext>
            </a:extLst>
          </p:cNvPr>
          <p:cNvSpPr txBox="1"/>
          <p:nvPr/>
        </p:nvSpPr>
        <p:spPr>
          <a:xfrm>
            <a:off x="356616" y="6309360"/>
            <a:ext cx="221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Buck-Boost C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670BD121-8F16-91BF-0251-84197F021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3656" y="6313567"/>
            <a:ext cx="871728" cy="365125"/>
          </a:xfrm>
        </p:spPr>
        <p:txBody>
          <a:bodyPr/>
          <a:lstStyle/>
          <a:p>
            <a:fld id="{CD464828-382C-5E41-A923-946A6BD5A57D}" type="slidenum">
              <a:rPr lang="it-IT" sz="1800" smtClean="0">
                <a:solidFill>
                  <a:schemeClr val="tx1"/>
                </a:solidFill>
              </a:rPr>
              <a:t>9</a:t>
            </a:fld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BA1662F-1F34-5632-5DE9-AE1A9EF2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520161"/>
            <a:ext cx="10515600" cy="803715"/>
          </a:xfrm>
        </p:spPr>
        <p:txBody>
          <a:bodyPr>
            <a:normAutofit/>
          </a:bodyPr>
          <a:lstStyle/>
          <a:p>
            <a:r>
              <a:rPr lang="it-IT" sz="3600" b="1" dirty="0"/>
              <a:t>Scelta dei componenti</a:t>
            </a:r>
            <a:endParaRPr lang="it-IT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Segnaposto contenuto 3">
                <a:extLst>
                  <a:ext uri="{FF2B5EF4-FFF2-40B4-BE49-F238E27FC236}">
                    <a16:creationId xmlns:a16="http://schemas.microsoft.com/office/drawing/2014/main" id="{F0C9DC4F-178D-9B86-44F6-092C75AD722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23634056"/>
                  </p:ext>
                </p:extLst>
              </p:nvPr>
            </p:nvGraphicFramePr>
            <p:xfrm>
              <a:off x="838200" y="1251776"/>
              <a:ext cx="10515600" cy="4699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28900">
                      <a:extLst>
                        <a:ext uri="{9D8B030D-6E8A-4147-A177-3AD203B41FA5}">
                          <a16:colId xmlns:a16="http://schemas.microsoft.com/office/drawing/2014/main" val="1481886299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4244961257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2764769401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12048651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INDUTTORE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CONDENSATORE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DIODO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MOSFET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7171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it-IT" sz="1600" dirty="0"/>
                            <a:t>Requisiti:</a:t>
                          </a:r>
                        </a:p>
                        <a:p>
                          <a:endParaRPr lang="it-IT" sz="1600" dirty="0"/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dirty="0" err="1"/>
                            <a:t>V</a:t>
                          </a:r>
                          <a:r>
                            <a:rPr lang="it-IT" sz="1600" baseline="-25000" dirty="0" err="1"/>
                            <a:t>stress</a:t>
                          </a:r>
                          <a:r>
                            <a:rPr lang="it-IT" sz="1600" dirty="0"/>
                            <a:t> = 5 V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dirty="0"/>
                            <a:t>I</a:t>
                          </a:r>
                          <a:r>
                            <a:rPr lang="it-IT" sz="1600" baseline="-25000" dirty="0"/>
                            <a:t>DC,MAX</a:t>
                          </a:r>
                          <a:r>
                            <a:rPr lang="it-IT" sz="1600" dirty="0"/>
                            <a:t>= 20 A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baseline="0" dirty="0" err="1"/>
                            <a:t>i</a:t>
                          </a:r>
                          <a:r>
                            <a:rPr lang="it-IT" sz="1600" baseline="-25000" dirty="0" err="1"/>
                            <a:t>peak</a:t>
                          </a:r>
                          <a:r>
                            <a:rPr lang="it-IT" sz="1600" dirty="0"/>
                            <a:t> = 20.2 A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endParaRPr lang="it-IT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600" dirty="0"/>
                            <a:t>Requisiti:</a:t>
                          </a:r>
                        </a:p>
                        <a:p>
                          <a:endParaRPr lang="it-IT" sz="1600" dirty="0"/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dirty="0"/>
                            <a:t>V</a:t>
                          </a:r>
                          <a:r>
                            <a:rPr lang="it-IT" sz="1600" baseline="-25000" dirty="0"/>
                            <a:t>DC,MAX</a:t>
                          </a:r>
                          <a:r>
                            <a:rPr lang="it-IT" sz="1600" dirty="0"/>
                            <a:t> = 5 V</a:t>
                          </a:r>
                        </a:p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it-IT" sz="1600" baseline="0" dirty="0"/>
                            <a:t>R</a:t>
                          </a:r>
                          <a:r>
                            <a:rPr lang="it-IT" sz="1600" baseline="-25000" dirty="0"/>
                            <a:t>C,ESR(MAX)</a:t>
                          </a:r>
                          <a:r>
                            <a:rPr lang="it-IT" sz="1600" dirty="0"/>
                            <a:t> = 9.8 m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oMath>
                          </a14:m>
                          <a:endParaRPr lang="it-IT" sz="1600" dirty="0"/>
                        </a:p>
                        <a:p>
                          <a:endParaRPr lang="it-IT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600" dirty="0"/>
                            <a:t>Requisiti:</a:t>
                          </a:r>
                        </a:p>
                        <a:p>
                          <a:endParaRPr lang="it-IT" sz="1600" dirty="0"/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dirty="0"/>
                            <a:t>V</a:t>
                          </a:r>
                          <a:r>
                            <a:rPr lang="it-IT" sz="1600" baseline="-25000" dirty="0"/>
                            <a:t>RRM</a:t>
                          </a:r>
                          <a:r>
                            <a:rPr lang="it-IT" sz="1600" dirty="0"/>
                            <a:t> = 11 V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dirty="0"/>
                            <a:t>I</a:t>
                          </a:r>
                          <a:r>
                            <a:rPr lang="it-IT" sz="1600" baseline="-25000" dirty="0"/>
                            <a:t>F,AV</a:t>
                          </a:r>
                          <a:r>
                            <a:rPr lang="it-IT" sz="1600" dirty="0"/>
                            <a:t> = 20.2 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600" dirty="0"/>
                            <a:t>Requisiti:</a:t>
                          </a:r>
                        </a:p>
                        <a:p>
                          <a:endParaRPr lang="it-IT" sz="1600" dirty="0"/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dirty="0"/>
                            <a:t>V</a:t>
                          </a:r>
                          <a:r>
                            <a:rPr lang="it-IT" sz="1600" baseline="-25000" dirty="0"/>
                            <a:t>DS,MAX</a:t>
                          </a:r>
                          <a:r>
                            <a:rPr lang="it-IT" sz="1600" dirty="0"/>
                            <a:t> = 11 V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dirty="0"/>
                            <a:t>I</a:t>
                          </a:r>
                          <a:r>
                            <a:rPr lang="it-IT" sz="1600" baseline="-25000" dirty="0"/>
                            <a:t>D,MAX</a:t>
                          </a:r>
                          <a:r>
                            <a:rPr lang="it-IT" sz="1600" dirty="0"/>
                            <a:t> = 10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00359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it-IT" sz="1600" dirty="0"/>
                            <a:t>Componente scelto:</a:t>
                          </a:r>
                        </a:p>
                        <a:p>
                          <a:endParaRPr lang="it-IT" sz="1600" dirty="0"/>
                        </a:p>
                        <a:p>
                          <a:pPr algn="ctr"/>
                          <a:r>
                            <a:rPr lang="it-IT" sz="1600" b="1" dirty="0"/>
                            <a:t>COILCRAFT XAL1510-103</a:t>
                          </a:r>
                        </a:p>
                        <a:p>
                          <a:endParaRPr lang="it-IT" sz="1600" dirty="0"/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dirty="0" err="1"/>
                            <a:t>L</a:t>
                          </a:r>
                          <a:r>
                            <a:rPr lang="it-IT" sz="1600" baseline="-25000" dirty="0" err="1"/>
                            <a:t>nom</a:t>
                          </a:r>
                          <a:r>
                            <a:rPr lang="it-IT" sz="1600" dirty="0"/>
                            <a:t> = 10 </a:t>
                          </a:r>
                          <a:r>
                            <a:rPr lang="it-IT" sz="1600" dirty="0" err="1"/>
                            <a:t>uH</a:t>
                          </a:r>
                          <a:endParaRPr lang="it-IT" sz="1600" dirty="0"/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dirty="0"/>
                            <a:t>L @ 20 A = 8.4 </a:t>
                          </a:r>
                          <a:r>
                            <a:rPr lang="it-IT" sz="1600" dirty="0" err="1"/>
                            <a:t>uH</a:t>
                          </a:r>
                          <a:endParaRPr lang="it-IT" sz="1600" dirty="0"/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dirty="0"/>
                            <a:t>R</a:t>
                          </a:r>
                          <a:r>
                            <a:rPr lang="it-IT" sz="1600" baseline="-25000" dirty="0"/>
                            <a:t>L,ESR </a:t>
                          </a:r>
                          <a:r>
                            <a:rPr lang="it-IT" sz="1600" dirty="0"/>
                            <a:t>= 9 m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oMath>
                          </a14:m>
                          <a:endParaRPr lang="it-IT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600" dirty="0"/>
                            <a:t>Componente scelto:</a:t>
                          </a:r>
                        </a:p>
                        <a:p>
                          <a:endParaRPr lang="it-IT" sz="1600" dirty="0"/>
                        </a:p>
                        <a:p>
                          <a:pPr algn="ctr"/>
                          <a:r>
                            <a:rPr lang="it-IT" sz="1600" b="1" dirty="0"/>
                            <a:t>KEMET MLCC C1210C106K3RACTU</a:t>
                          </a:r>
                        </a:p>
                        <a:p>
                          <a:endParaRPr lang="it-IT" sz="1600" dirty="0"/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baseline="0" dirty="0" err="1"/>
                            <a:t>C</a:t>
                          </a:r>
                          <a:r>
                            <a:rPr lang="it-IT" sz="1600" baseline="-25000" dirty="0" err="1"/>
                            <a:t>nom</a:t>
                          </a:r>
                          <a:r>
                            <a:rPr lang="it-IT" sz="1600" dirty="0"/>
                            <a:t> = 30 </a:t>
                          </a:r>
                          <a:r>
                            <a:rPr lang="it-IT" sz="1600" dirty="0" err="1"/>
                            <a:t>uF</a:t>
                          </a:r>
                          <a:endParaRPr lang="it-IT" sz="1600" dirty="0"/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dirty="0"/>
                            <a:t>C @ 5 V = 29.1 </a:t>
                          </a:r>
                          <a:r>
                            <a:rPr lang="it-IT" sz="1600" dirty="0" err="1"/>
                            <a:t>uF</a:t>
                          </a:r>
                          <a:endParaRPr lang="it-IT" sz="1600" dirty="0"/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dirty="0"/>
                            <a:t>R</a:t>
                          </a:r>
                          <a:r>
                            <a:rPr lang="it-IT" sz="1600" baseline="-25000" dirty="0"/>
                            <a:t>C,ESR </a:t>
                          </a:r>
                          <a:r>
                            <a:rPr lang="it-IT" sz="1600" dirty="0"/>
                            <a:t>= 1.48 m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oMath>
                          </a14:m>
                          <a:endParaRPr lang="it-IT" sz="1600" dirty="0"/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endParaRPr lang="it-IT" sz="1600" dirty="0"/>
                        </a:p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r>
                            <a:rPr lang="it-IT" sz="1600" dirty="0"/>
                            <a:t>Ne metto 3 in parallelo</a:t>
                          </a:r>
                        </a:p>
                        <a:p>
                          <a:endParaRPr lang="it-IT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600" dirty="0"/>
                            <a:t>Componente scelto:</a:t>
                          </a:r>
                        </a:p>
                        <a:p>
                          <a:endParaRPr lang="it-IT" sz="1600" dirty="0"/>
                        </a:p>
                        <a:p>
                          <a:pPr algn="ctr"/>
                          <a:r>
                            <a:rPr lang="it-IT" sz="1600" b="1" dirty="0"/>
                            <a:t>ROHM RBR30T30ANZ</a:t>
                          </a:r>
                        </a:p>
                        <a:p>
                          <a:endParaRPr lang="it-IT" sz="1600" dirty="0"/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dirty="0"/>
                            <a:t>V</a:t>
                          </a:r>
                          <a:r>
                            <a:rPr lang="it-IT" sz="1600" baseline="-25000" dirty="0"/>
                            <a:t>RRM</a:t>
                          </a:r>
                          <a:r>
                            <a:rPr lang="it-IT" sz="1600" dirty="0"/>
                            <a:t> = 30 V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dirty="0"/>
                            <a:t>I</a:t>
                          </a:r>
                          <a:r>
                            <a:rPr lang="it-IT" sz="1600" baseline="-25000" dirty="0"/>
                            <a:t>F,AV</a:t>
                          </a:r>
                          <a:r>
                            <a:rPr lang="it-IT" sz="1600" dirty="0"/>
                            <a:t> = 30 A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dirty="0"/>
                            <a:t>V</a:t>
                          </a:r>
                          <a:r>
                            <a:rPr lang="el-GR" sz="1600" b="0" i="0" kern="1200" baseline="-250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γ</a:t>
                          </a:r>
                          <a:r>
                            <a:rPr lang="it-IT" sz="1600" b="0" i="0" kern="1200" baseline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it-IT" sz="1600" b="0" i="1" kern="1200" baseline="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≅</m:t>
                              </m:r>
                            </m:oMath>
                          </a14:m>
                          <a:r>
                            <a:rPr lang="it-IT" sz="1600" b="0" i="0" kern="1200" baseline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0.45 V</a:t>
                          </a:r>
                        </a:p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it-IT" sz="1600" b="0" i="0" kern="1200" baseline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RD </a:t>
                          </a:r>
                          <a14:m>
                            <m:oMath xmlns:m="http://schemas.openxmlformats.org/officeDocument/2006/math">
                              <m:r>
                                <a:rPr lang="it-IT" sz="1600" b="0" i="1" kern="1200" baseline="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≅</m:t>
                              </m:r>
                            </m:oMath>
                          </a14:m>
                          <a:r>
                            <a:rPr lang="it-IT" sz="1600" baseline="-25000" dirty="0"/>
                            <a:t> </a:t>
                          </a:r>
                          <a:r>
                            <a:rPr lang="it-IT" sz="1600" baseline="0" dirty="0"/>
                            <a:t>0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oMath>
                          </a14:m>
                          <a:endParaRPr lang="it-IT" sz="1600" baseline="-25000" dirty="0"/>
                        </a:p>
                        <a:p>
                          <a:endParaRPr lang="it-IT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600" dirty="0"/>
                            <a:t>Componente scelto:</a:t>
                          </a:r>
                        </a:p>
                        <a:p>
                          <a:endParaRPr lang="it-IT" sz="1600" dirty="0"/>
                        </a:p>
                        <a:p>
                          <a:pPr algn="ctr"/>
                          <a:r>
                            <a:rPr lang="it-IT" sz="1600" b="1" dirty="0"/>
                            <a:t>INFINEON IRLHS6242</a:t>
                          </a:r>
                        </a:p>
                        <a:p>
                          <a:endParaRPr lang="it-IT" sz="1600" dirty="0"/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baseline="0" dirty="0"/>
                            <a:t>V</a:t>
                          </a:r>
                          <a:r>
                            <a:rPr lang="it-IT" sz="1600" baseline="-25000" dirty="0"/>
                            <a:t>DS,MAX</a:t>
                          </a:r>
                          <a:r>
                            <a:rPr lang="it-IT" sz="1600" dirty="0"/>
                            <a:t> = 20 V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dirty="0"/>
                            <a:t>I</a:t>
                          </a:r>
                          <a:r>
                            <a:rPr lang="it-IT" sz="1600" baseline="-25000" dirty="0"/>
                            <a:t>D</a:t>
                          </a:r>
                          <a:r>
                            <a:rPr lang="it-IT" sz="1600" dirty="0"/>
                            <a:t> = 12 A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dirty="0"/>
                            <a:t>R</a:t>
                          </a:r>
                          <a:r>
                            <a:rPr lang="it-IT" sz="1600" baseline="-25000" dirty="0"/>
                            <a:t>ON</a:t>
                          </a:r>
                          <a:r>
                            <a:rPr lang="it-IT" sz="1600" dirty="0"/>
                            <a:t>= 11.7 m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oMath>
                          </a14:m>
                          <a:endParaRPr lang="it-IT" sz="1600" dirty="0"/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dirty="0" err="1"/>
                            <a:t>C</a:t>
                          </a:r>
                          <a:r>
                            <a:rPr lang="it-IT" sz="1600" baseline="-25000" dirty="0" err="1"/>
                            <a:t>iss</a:t>
                          </a:r>
                          <a:r>
                            <a:rPr lang="it-IT" sz="1600" baseline="0" dirty="0"/>
                            <a:t> = 1110 pF</a:t>
                          </a:r>
                        </a:p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it-IT" sz="1600" dirty="0"/>
                            <a:t>C</a:t>
                          </a:r>
                          <a:r>
                            <a:rPr lang="it-IT" sz="1600" baseline="-25000" dirty="0"/>
                            <a:t>oss</a:t>
                          </a:r>
                          <a:r>
                            <a:rPr lang="it-IT" sz="1600" baseline="0" dirty="0"/>
                            <a:t> = 260 pF</a:t>
                          </a:r>
                          <a:endParaRPr lang="it-IT" sz="1600" baseline="-25000" dirty="0"/>
                        </a:p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it-IT" sz="1600" dirty="0" err="1"/>
                            <a:t>C</a:t>
                          </a:r>
                          <a:r>
                            <a:rPr lang="it-IT" sz="1600" baseline="-25000" dirty="0" err="1"/>
                            <a:t>iss</a:t>
                          </a:r>
                          <a:r>
                            <a:rPr lang="it-IT" sz="1600" baseline="0" dirty="0"/>
                            <a:t> = 180 pF</a:t>
                          </a:r>
                          <a:endParaRPr lang="it-IT" sz="1600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23344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Segnaposto contenuto 3">
                <a:extLst>
                  <a:ext uri="{FF2B5EF4-FFF2-40B4-BE49-F238E27FC236}">
                    <a16:creationId xmlns:a16="http://schemas.microsoft.com/office/drawing/2014/main" id="{F0C9DC4F-178D-9B86-44F6-092C75AD722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23634056"/>
                  </p:ext>
                </p:extLst>
              </p:nvPr>
            </p:nvGraphicFramePr>
            <p:xfrm>
              <a:off x="838200" y="1251776"/>
              <a:ext cx="10515600" cy="4699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28900">
                      <a:extLst>
                        <a:ext uri="{9D8B030D-6E8A-4147-A177-3AD203B41FA5}">
                          <a16:colId xmlns:a16="http://schemas.microsoft.com/office/drawing/2014/main" val="1481886299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4244961257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2764769401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12048651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INDUTTORE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CONDENSATORE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DIODO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MOSFET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717122"/>
                      </a:ext>
                    </a:extLst>
                  </a:tr>
                  <a:tr h="1554480">
                    <a:tc>
                      <a:txBody>
                        <a:bodyPr/>
                        <a:lstStyle/>
                        <a:p>
                          <a:r>
                            <a:rPr lang="it-IT" sz="1600" dirty="0"/>
                            <a:t>Requisiti:</a:t>
                          </a:r>
                        </a:p>
                        <a:p>
                          <a:endParaRPr lang="it-IT" sz="1600" dirty="0"/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dirty="0" err="1"/>
                            <a:t>V</a:t>
                          </a:r>
                          <a:r>
                            <a:rPr lang="it-IT" sz="1600" baseline="-25000" dirty="0" err="1"/>
                            <a:t>stress</a:t>
                          </a:r>
                          <a:r>
                            <a:rPr lang="it-IT" sz="1600" dirty="0"/>
                            <a:t> = 5 V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dirty="0"/>
                            <a:t>I</a:t>
                          </a:r>
                          <a:r>
                            <a:rPr lang="it-IT" sz="1600" baseline="-25000" dirty="0"/>
                            <a:t>DC,MAX</a:t>
                          </a:r>
                          <a:r>
                            <a:rPr lang="it-IT" sz="1600" dirty="0"/>
                            <a:t>= 20 A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baseline="0" dirty="0" err="1"/>
                            <a:t>i</a:t>
                          </a:r>
                          <a:r>
                            <a:rPr lang="it-IT" sz="1600" baseline="-25000" dirty="0" err="1"/>
                            <a:t>peak</a:t>
                          </a:r>
                          <a:r>
                            <a:rPr lang="it-IT" sz="1600" dirty="0"/>
                            <a:t> = 20.2 A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endParaRPr lang="it-IT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00483" t="-25203" r="-201449" b="-1788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600" dirty="0"/>
                            <a:t>Requisiti:</a:t>
                          </a:r>
                        </a:p>
                        <a:p>
                          <a:endParaRPr lang="it-IT" sz="1600" dirty="0"/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dirty="0"/>
                            <a:t>V</a:t>
                          </a:r>
                          <a:r>
                            <a:rPr lang="it-IT" sz="1600" baseline="-25000" dirty="0"/>
                            <a:t>RRM</a:t>
                          </a:r>
                          <a:r>
                            <a:rPr lang="it-IT" sz="1600" dirty="0"/>
                            <a:t> = 11 V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dirty="0"/>
                            <a:t>I</a:t>
                          </a:r>
                          <a:r>
                            <a:rPr lang="it-IT" sz="1600" baseline="-25000" dirty="0"/>
                            <a:t>F,AV</a:t>
                          </a:r>
                          <a:r>
                            <a:rPr lang="it-IT" sz="1600" dirty="0"/>
                            <a:t> = 20.2 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600" dirty="0"/>
                            <a:t>Requisiti:</a:t>
                          </a:r>
                        </a:p>
                        <a:p>
                          <a:endParaRPr lang="it-IT" sz="1600" dirty="0"/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dirty="0"/>
                            <a:t>V</a:t>
                          </a:r>
                          <a:r>
                            <a:rPr lang="it-IT" sz="1600" baseline="-25000" dirty="0"/>
                            <a:t>DS,MAX</a:t>
                          </a:r>
                          <a:r>
                            <a:rPr lang="it-IT" sz="1600" dirty="0"/>
                            <a:t> = 11 V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it-IT" sz="1600" dirty="0"/>
                            <a:t>I</a:t>
                          </a:r>
                          <a:r>
                            <a:rPr lang="it-IT" sz="1600" baseline="-25000" dirty="0"/>
                            <a:t>D,MAX</a:t>
                          </a:r>
                          <a:r>
                            <a:rPr lang="it-IT" sz="1600" dirty="0"/>
                            <a:t> = 10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0035931"/>
                      </a:ext>
                    </a:extLst>
                  </a:tr>
                  <a:tr h="277368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483" t="-70320" r="-301449" b="-4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00483" t="-70320" r="-201449" b="-4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200483" t="-70320" r="-101449" b="-4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300483" t="-70320" r="-1449" b="-4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23344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4045801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1117</TotalTime>
  <Words>1381</Words>
  <Application>Microsoft Macintosh PowerPoint</Application>
  <PresentationFormat>Widescreen</PresentationFormat>
  <Paragraphs>335</Paragraphs>
  <Slides>30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30</vt:i4>
      </vt:variant>
    </vt:vector>
  </HeadingPairs>
  <TitlesOfParts>
    <vt:vector size="35" baseType="lpstr">
      <vt:lpstr>Aptos</vt:lpstr>
      <vt:lpstr>Aptos Display</vt:lpstr>
      <vt:lpstr>Arial</vt:lpstr>
      <vt:lpstr>Cambria Math</vt:lpstr>
      <vt:lpstr>Tema di Office</vt:lpstr>
      <vt:lpstr>Presentazione standard di PowerPoint</vt:lpstr>
      <vt:lpstr>Specifiche Buck-Boost C</vt:lpstr>
      <vt:lpstr>Modello M1: steady state per grandi segnali</vt:lpstr>
      <vt:lpstr>Calcolo L minima </vt:lpstr>
      <vt:lpstr>Calcolo C minima </vt:lpstr>
      <vt:lpstr>Modello M2: steady state per grandi segnali con perdite</vt:lpstr>
      <vt:lpstr>Modello M2: steady state per grandi segnali con perdite</vt:lpstr>
      <vt:lpstr>Efficienza di conversione</vt:lpstr>
      <vt:lpstr>Scelta dei componenti</vt:lpstr>
      <vt:lpstr>Stima dell’efficienza e della potenza persa</vt:lpstr>
      <vt:lpstr>Simulazione a loop aperto con perdite</vt:lpstr>
      <vt:lpstr>Simulazione a loop aperto con perdite</vt:lpstr>
      <vt:lpstr>Simulazione a loop aperto con perdite – R = 5 Ω</vt:lpstr>
      <vt:lpstr>Simulazione a loop aperto con perdite - Rmin</vt:lpstr>
      <vt:lpstr>Modello M3: variazioni, senza perdite e per piccoli segnali</vt:lpstr>
      <vt:lpstr>Grafici a loop aperto delle funzioni di trasferimento</vt:lpstr>
      <vt:lpstr>Guadagno d’anello non compensato</vt:lpstr>
      <vt:lpstr>Simulazione modello di piccolo segnale a loop aperto</vt:lpstr>
      <vt:lpstr>Progettazione del controllore per il feedback</vt:lpstr>
      <vt:lpstr>Progettazione del controllore per il feedback</vt:lpstr>
      <vt:lpstr>Guadagno d’anello compensato dal feedback</vt:lpstr>
      <vt:lpstr>Simulazione modello di piccolo segnale a loop chiuso</vt:lpstr>
      <vt:lpstr>Simulazione del convertitore in feedback</vt:lpstr>
      <vt:lpstr>Simulazione del convertitore in feedback - R</vt:lpstr>
      <vt:lpstr>Simulazione del convertitore in feedback - R</vt:lpstr>
      <vt:lpstr>Simulazione del convertitore in feedback - R</vt:lpstr>
      <vt:lpstr>Simulazione del convertitore in feedback - Rmin</vt:lpstr>
      <vt:lpstr>Simulazione del convertitore in feedback - Rmax</vt:lpstr>
      <vt:lpstr>Stima dell’efficienza utilizzando LTspice</vt:lpstr>
      <vt:lpstr>Stima dell’efficienza utilizzando LTspice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Alessio Manuelli</dc:creator>
  <cp:lastModifiedBy>Alessio Manuelli</cp:lastModifiedBy>
  <cp:revision>39</cp:revision>
  <dcterms:created xsi:type="dcterms:W3CDTF">2024-05-30T16:02:40Z</dcterms:created>
  <dcterms:modified xsi:type="dcterms:W3CDTF">2024-07-24T10:32:30Z</dcterms:modified>
</cp:coreProperties>
</file>